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4"/>
  </p:handoutMasterIdLst>
  <p:sldIdLst>
    <p:sldId id="256" r:id="rId2"/>
    <p:sldId id="258" r:id="rId3"/>
  </p:sldIdLst>
  <p:sldSz cx="20116800" cy="150876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EFF"/>
    <a:srgbClr val="FDD2CF"/>
    <a:srgbClr val="640A04"/>
    <a:srgbClr val="CCCCFF"/>
    <a:srgbClr val="FEE4E2"/>
    <a:srgbClr val="FDDAD7"/>
    <a:srgbClr val="F9F9F9"/>
    <a:srgbClr val="CCECFF"/>
    <a:srgbClr val="FF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5648F0-2584-45E3-9A04-71894B4F9C87}" v="58" dt="2023-08-23T20:28:14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52" autoAdjust="0"/>
    <p:restoredTop sz="96423" autoAdjust="0"/>
  </p:normalViewPr>
  <p:slideViewPr>
    <p:cSldViewPr snapToGrid="0">
      <p:cViewPr varScale="1">
        <p:scale>
          <a:sx n="51" d="100"/>
          <a:sy n="51" d="100"/>
        </p:scale>
        <p:origin x="700" y="1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13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ya Borowski" userId="45bf06ba-57c6-41d2-97e5-56f5b7371f7b" providerId="ADAL" clId="{DB5648F0-2584-45E3-9A04-71894B4F9C87}"/>
    <pc:docChg chg="custSel mod modSld">
      <pc:chgData name="Danya Borowski" userId="45bf06ba-57c6-41d2-97e5-56f5b7371f7b" providerId="ADAL" clId="{DB5648F0-2584-45E3-9A04-71894B4F9C87}" dt="2023-08-23T20:28:32.803" v="80"/>
      <pc:docMkLst>
        <pc:docMk/>
      </pc:docMkLst>
      <pc:sldChg chg="addSp modSp mod">
        <pc:chgData name="Danya Borowski" userId="45bf06ba-57c6-41d2-97e5-56f5b7371f7b" providerId="ADAL" clId="{DB5648F0-2584-45E3-9A04-71894B4F9C87}" dt="2023-08-23T20:26:36.868" v="71" actId="14100"/>
        <pc:sldMkLst>
          <pc:docMk/>
          <pc:sldMk cId="2754954776" sldId="256"/>
        </pc:sldMkLst>
        <pc:spChg chg="add mod">
          <ac:chgData name="Danya Borowski" userId="45bf06ba-57c6-41d2-97e5-56f5b7371f7b" providerId="ADAL" clId="{DB5648F0-2584-45E3-9A04-71894B4F9C87}" dt="2023-08-23T20:26:36.868" v="71" actId="14100"/>
          <ac:spMkLst>
            <pc:docMk/>
            <pc:sldMk cId="2754954776" sldId="256"/>
            <ac:spMk id="5" creationId="{386796F4-8E19-1989-5FAD-C83B102ABFCE}"/>
          </ac:spMkLst>
        </pc:spChg>
        <pc:spChg chg="mod">
          <ac:chgData name="Danya Borowski" userId="45bf06ba-57c6-41d2-97e5-56f5b7371f7b" providerId="ADAL" clId="{DB5648F0-2584-45E3-9A04-71894B4F9C87}" dt="2023-08-23T20:25:00.674" v="65" actId="207"/>
          <ac:spMkLst>
            <pc:docMk/>
            <pc:sldMk cId="2754954776" sldId="256"/>
            <ac:spMk id="12" creationId="{00000000-0000-0000-0000-000000000000}"/>
          </ac:spMkLst>
        </pc:spChg>
        <pc:picChg chg="mod">
          <ac:chgData name="Danya Borowski" userId="45bf06ba-57c6-41d2-97e5-56f5b7371f7b" providerId="ADAL" clId="{DB5648F0-2584-45E3-9A04-71894B4F9C87}" dt="2023-08-23T20:24:02.701" v="62" actId="13244"/>
          <ac:picMkLst>
            <pc:docMk/>
            <pc:sldMk cId="2754954776" sldId="256"/>
            <ac:picMk id="4" creationId="{00000000-0000-0000-0000-000000000000}"/>
          </ac:picMkLst>
        </pc:picChg>
      </pc:sldChg>
      <pc:sldChg chg="addSp modSp mod">
        <pc:chgData name="Danya Borowski" userId="45bf06ba-57c6-41d2-97e5-56f5b7371f7b" providerId="ADAL" clId="{DB5648F0-2584-45E3-9A04-71894B4F9C87}" dt="2023-08-23T20:27:13.336" v="79" actId="1076"/>
        <pc:sldMkLst>
          <pc:docMk/>
          <pc:sldMk cId="401420192" sldId="258"/>
        </pc:sldMkLst>
        <pc:spChg chg="add mod">
          <ac:chgData name="Danya Borowski" userId="45bf06ba-57c6-41d2-97e5-56f5b7371f7b" providerId="ADAL" clId="{DB5648F0-2584-45E3-9A04-71894B4F9C87}" dt="2023-08-23T20:27:13.336" v="79" actId="1076"/>
          <ac:spMkLst>
            <pc:docMk/>
            <pc:sldMk cId="401420192" sldId="258"/>
            <ac:spMk id="2" creationId="{EA2BF7AE-C7BA-C04D-D542-954895216950}"/>
          </ac:spMkLst>
        </pc:spChg>
        <pc:spChg chg="mod">
          <ac:chgData name="Danya Borowski" userId="45bf06ba-57c6-41d2-97e5-56f5b7371f7b" providerId="ADAL" clId="{DB5648F0-2584-45E3-9A04-71894B4F9C87}" dt="2023-08-23T20:05:42.474" v="4" actId="14100"/>
          <ac:spMkLst>
            <pc:docMk/>
            <pc:sldMk cId="401420192" sldId="258"/>
            <ac:spMk id="3" creationId="{C0223697-4B5E-46D9-A059-585EFF93DF86}"/>
          </ac:spMkLst>
        </pc:spChg>
        <pc:spChg chg="mod">
          <ac:chgData name="Danya Borowski" userId="45bf06ba-57c6-41d2-97e5-56f5b7371f7b" providerId="ADAL" clId="{DB5648F0-2584-45E3-9A04-71894B4F9C87}" dt="2023-08-23T20:04:59.899" v="3" actId="1076"/>
          <ac:spMkLst>
            <pc:docMk/>
            <pc:sldMk cId="401420192" sldId="258"/>
            <ac:spMk id="5" creationId="{9675F48D-0527-41FA-AC2D-4DDA8CC241F1}"/>
          </ac:spMkLst>
        </pc:spChg>
        <pc:spChg chg="mod">
          <ac:chgData name="Danya Borowski" userId="45bf06ba-57c6-41d2-97e5-56f5b7371f7b" providerId="ADAL" clId="{DB5648F0-2584-45E3-9A04-71894B4F9C87}" dt="2023-08-23T20:06:26.767" v="8" actId="14100"/>
          <ac:spMkLst>
            <pc:docMk/>
            <pc:sldMk cId="401420192" sldId="258"/>
            <ac:spMk id="11" creationId="{EB20EC60-153C-4A1F-87F2-50E07A5D9907}"/>
          </ac:spMkLst>
        </pc:spChg>
        <pc:spChg chg="mod">
          <ac:chgData name="Danya Borowski" userId="45bf06ba-57c6-41d2-97e5-56f5b7371f7b" providerId="ADAL" clId="{DB5648F0-2584-45E3-9A04-71894B4F9C87}" dt="2023-08-23T20:06:04.629" v="5" actId="14100"/>
          <ac:spMkLst>
            <pc:docMk/>
            <pc:sldMk cId="401420192" sldId="258"/>
            <ac:spMk id="12" creationId="{84CAB5F2-EBF2-4298-99B7-D842B34A7977}"/>
          </ac:spMkLst>
        </pc:spChg>
        <pc:spChg chg="mod">
          <ac:chgData name="Danya Borowski" userId="45bf06ba-57c6-41d2-97e5-56f5b7371f7b" providerId="ADAL" clId="{DB5648F0-2584-45E3-9A04-71894B4F9C87}" dt="2023-08-23T20:06:09.322" v="6" actId="14100"/>
          <ac:spMkLst>
            <pc:docMk/>
            <pc:sldMk cId="401420192" sldId="258"/>
            <ac:spMk id="15" creationId="{CB23F684-FBC1-472E-86B1-7FE67A526285}"/>
          </ac:spMkLst>
        </pc:spChg>
        <pc:spChg chg="mod">
          <ac:chgData name="Danya Borowski" userId="45bf06ba-57c6-41d2-97e5-56f5b7371f7b" providerId="ADAL" clId="{DB5648F0-2584-45E3-9A04-71894B4F9C87}" dt="2023-08-23T20:06:16.112" v="7" actId="14100"/>
          <ac:spMkLst>
            <pc:docMk/>
            <pc:sldMk cId="401420192" sldId="258"/>
            <ac:spMk id="17" creationId="{18F356C9-67B1-4ECF-AF05-D75F87B10F6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028440" cy="351737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12" y="1"/>
            <a:ext cx="4028440" cy="351737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787A2496-A59C-4BB9-A683-767C41B93C6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658664"/>
            <a:ext cx="4028440" cy="351737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12" y="6658664"/>
            <a:ext cx="4028440" cy="351737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30D51A1E-A704-4E06-82CD-DFD28DBD9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85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2469199"/>
            <a:ext cx="17099280" cy="5252720"/>
          </a:xfrm>
        </p:spPr>
        <p:txBody>
          <a:bodyPr anchor="b"/>
          <a:lstStyle>
            <a:lvl1pPr algn="ctr">
              <a:defRPr sz="1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7924484"/>
            <a:ext cx="15087600" cy="3642676"/>
          </a:xfrm>
        </p:spPr>
        <p:txBody>
          <a:bodyPr/>
          <a:lstStyle>
            <a:lvl1pPr marL="0" indent="0" algn="ctr">
              <a:buNone/>
              <a:defRPr sz="5280"/>
            </a:lvl1pPr>
            <a:lvl2pPr marL="1005840" indent="0" algn="ctr">
              <a:buNone/>
              <a:defRPr sz="4400"/>
            </a:lvl2pPr>
            <a:lvl3pPr marL="2011680" indent="0" algn="ctr">
              <a:buNone/>
              <a:defRPr sz="3960"/>
            </a:lvl3pPr>
            <a:lvl4pPr marL="3017520" indent="0" algn="ctr">
              <a:buNone/>
              <a:defRPr sz="3520"/>
            </a:lvl4pPr>
            <a:lvl5pPr marL="4023360" indent="0" algn="ctr">
              <a:buNone/>
              <a:defRPr sz="3520"/>
            </a:lvl5pPr>
            <a:lvl6pPr marL="5029200" indent="0" algn="ctr">
              <a:buNone/>
              <a:defRPr sz="3520"/>
            </a:lvl6pPr>
            <a:lvl7pPr marL="6035040" indent="0" algn="ctr">
              <a:buNone/>
              <a:defRPr sz="3520"/>
            </a:lvl7pPr>
            <a:lvl8pPr marL="7040880" indent="0" algn="ctr">
              <a:buNone/>
              <a:defRPr sz="3520"/>
            </a:lvl8pPr>
            <a:lvl9pPr marL="8046720" indent="0" algn="ctr">
              <a:buNone/>
              <a:defRPr sz="3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8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2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96086" y="803275"/>
            <a:ext cx="4337685" cy="127860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3031" y="803275"/>
            <a:ext cx="12761595" cy="127860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5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8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554" y="3761427"/>
            <a:ext cx="17350740" cy="6276021"/>
          </a:xfrm>
        </p:spPr>
        <p:txBody>
          <a:bodyPr anchor="b"/>
          <a:lstStyle>
            <a:lvl1pPr>
              <a:defRPr sz="1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2554" y="10096822"/>
            <a:ext cx="17350740" cy="3300411"/>
          </a:xfrm>
        </p:spPr>
        <p:txBody>
          <a:bodyPr/>
          <a:lstStyle>
            <a:lvl1pPr marL="0" indent="0">
              <a:buNone/>
              <a:defRPr sz="5280">
                <a:solidFill>
                  <a:schemeClr val="tx1"/>
                </a:solidFill>
              </a:defRPr>
            </a:lvl1pPr>
            <a:lvl2pPr marL="10058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2pPr>
            <a:lvl3pPr marL="2011680" indent="0">
              <a:buNone/>
              <a:defRPr sz="3960">
                <a:solidFill>
                  <a:schemeClr val="tx1">
                    <a:tint val="75000"/>
                  </a:schemeClr>
                </a:solidFill>
              </a:defRPr>
            </a:lvl3pPr>
            <a:lvl4pPr marL="30175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4pPr>
            <a:lvl5pPr marL="402336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5pPr>
            <a:lvl6pPr marL="502920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6pPr>
            <a:lvl7pPr marL="603504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7pPr>
            <a:lvl8pPr marL="704088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8pPr>
            <a:lvl9pPr marL="80467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3030" y="4016375"/>
            <a:ext cx="8549640" cy="95729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84130" y="4016375"/>
            <a:ext cx="8549640" cy="95729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13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803278"/>
            <a:ext cx="17350740" cy="2916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5652" y="3698559"/>
            <a:ext cx="8510348" cy="1812606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652" y="5511165"/>
            <a:ext cx="8510348" cy="8106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84131" y="3698559"/>
            <a:ext cx="8552260" cy="1812606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84131" y="5511165"/>
            <a:ext cx="8552260" cy="8106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1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7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2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005840"/>
            <a:ext cx="6488192" cy="352044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2260" y="2172338"/>
            <a:ext cx="10184130" cy="10721975"/>
          </a:xfrm>
        </p:spPr>
        <p:txBody>
          <a:bodyPr/>
          <a:lstStyle>
            <a:lvl1pPr>
              <a:defRPr sz="7040"/>
            </a:lvl1pPr>
            <a:lvl2pPr>
              <a:defRPr sz="6160"/>
            </a:lvl2pPr>
            <a:lvl3pPr>
              <a:defRPr sz="528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4526280"/>
            <a:ext cx="6488192" cy="8385494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9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005840"/>
            <a:ext cx="6488192" cy="352044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52260" y="2172338"/>
            <a:ext cx="10184130" cy="10721975"/>
          </a:xfrm>
        </p:spPr>
        <p:txBody>
          <a:bodyPr anchor="t"/>
          <a:lstStyle>
            <a:lvl1pPr marL="0" indent="0">
              <a:buNone/>
              <a:defRPr sz="7040"/>
            </a:lvl1pPr>
            <a:lvl2pPr marL="1005840" indent="0">
              <a:buNone/>
              <a:defRPr sz="6160"/>
            </a:lvl2pPr>
            <a:lvl3pPr marL="2011680" indent="0">
              <a:buNone/>
              <a:defRPr sz="5280"/>
            </a:lvl3pPr>
            <a:lvl4pPr marL="3017520" indent="0">
              <a:buNone/>
              <a:defRPr sz="4400"/>
            </a:lvl4pPr>
            <a:lvl5pPr marL="4023360" indent="0">
              <a:buNone/>
              <a:defRPr sz="4400"/>
            </a:lvl5pPr>
            <a:lvl6pPr marL="5029200" indent="0">
              <a:buNone/>
              <a:defRPr sz="4400"/>
            </a:lvl6pPr>
            <a:lvl7pPr marL="6035040" indent="0">
              <a:buNone/>
              <a:defRPr sz="4400"/>
            </a:lvl7pPr>
            <a:lvl8pPr marL="7040880" indent="0">
              <a:buNone/>
              <a:defRPr sz="4400"/>
            </a:lvl8pPr>
            <a:lvl9pPr marL="8046720" indent="0">
              <a:buNone/>
              <a:defRPr sz="4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4526280"/>
            <a:ext cx="6488192" cy="8385494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6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3030" y="803278"/>
            <a:ext cx="17350740" cy="29162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3030" y="4016375"/>
            <a:ext cx="17350740" cy="9572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3030" y="13983973"/>
            <a:ext cx="4526280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7BFED-CE4A-4D26-AF15-7D9CE9F2CFE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3690" y="13983973"/>
            <a:ext cx="6789420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07490" y="13983973"/>
            <a:ext cx="4526280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5F03C-24FD-4E8C-8AFF-83AD3EAE7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2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011680" rtl="0" eaLnBrk="1" latinLnBrk="0" hangingPunct="1">
        <a:lnSpc>
          <a:spcPct val="90000"/>
        </a:lnSpc>
        <a:spcBef>
          <a:spcPct val="0"/>
        </a:spcBef>
        <a:buNone/>
        <a:defRPr sz="96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2920" indent="-502920" algn="l" defTabSz="201168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616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2pPr>
      <a:lvl3pPr marL="25146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5204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52628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53212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5379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5438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5496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2pPr>
      <a:lvl3pPr marL="20116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3pPr>
      <a:lvl4pPr marL="30175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02336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0350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0408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0467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 rot="5400000">
            <a:off x="6473622" y="-760190"/>
            <a:ext cx="2600169" cy="5036468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535" tIns="45768" rIns="91535" bIns="45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5153"/>
            <a:r>
              <a:rPr lang="en-US" sz="1800" b="1" dirty="0">
                <a:solidFill>
                  <a:schemeClr val="tx1"/>
                </a:solidFill>
              </a:rPr>
              <a:t>Core Purpose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100" dirty="0">
                <a:solidFill>
                  <a:schemeClr val="tx1"/>
                </a:solidFill>
              </a:rPr>
              <a:t>To empower blind and low vision individuals to reach their full potential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Isosceles Triangle 8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 rot="5400000" flipV="1">
            <a:off x="11456392" y="-742291"/>
            <a:ext cx="2600168" cy="5000668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91535" tIns="45768" rIns="91535" bIns="45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b="1" dirty="0"/>
              <a:t>             </a:t>
            </a:r>
            <a:r>
              <a:rPr lang="en-US" sz="1800" b="1" dirty="0">
                <a:solidFill>
                  <a:schemeClr val="tx1"/>
                </a:solidFill>
              </a:rPr>
              <a:t>Core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chemeClr val="tx1"/>
                </a:solidFill>
              </a:rPr>
              <a:t>Values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                           </a:t>
            </a:r>
            <a:r>
              <a:rPr lang="en-US" sz="1100" i="1" dirty="0">
                <a:solidFill>
                  <a:schemeClr val="tx1"/>
                </a:solidFill>
              </a:rPr>
              <a:t>Student Centered </a:t>
            </a:r>
          </a:p>
          <a:p>
            <a:pPr lvl="1"/>
            <a:r>
              <a:rPr lang="en-US" sz="1100" i="1" dirty="0">
                <a:solidFill>
                  <a:schemeClr val="tx1"/>
                </a:solidFill>
              </a:rPr>
              <a:t>                   Equity</a:t>
            </a:r>
          </a:p>
          <a:p>
            <a:pPr lvl="0"/>
            <a:r>
              <a:rPr lang="en-US" sz="1100" i="1" dirty="0">
                <a:solidFill>
                  <a:schemeClr val="tx1"/>
                </a:solidFill>
              </a:rPr>
              <a:t>                              Accessibility</a:t>
            </a:r>
          </a:p>
          <a:p>
            <a:pPr lvl="0"/>
            <a:r>
              <a:rPr lang="en-US" sz="1100" i="1" dirty="0">
                <a:solidFill>
                  <a:schemeClr val="tx1"/>
                </a:solidFill>
              </a:rPr>
              <a:t>                             Relationships</a:t>
            </a:r>
          </a:p>
          <a:p>
            <a:pPr lvl="0"/>
            <a:r>
              <a:rPr lang="en-US" sz="1100" i="1" dirty="0">
                <a:solidFill>
                  <a:schemeClr val="tx1"/>
                </a:solidFill>
              </a:rPr>
              <a:t>                    Continuous Improvement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5255472" y="395674"/>
            <a:ext cx="10001335" cy="267549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68" rIns="91535" bIns="45768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2" b="1" dirty="0">
                <a:solidFill>
                  <a:schemeClr val="tx1"/>
                </a:solidFill>
              </a:rPr>
              <a:t>Vision for the Future - by 2035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accent6">
                    <a:lumMod val="10000"/>
                  </a:schemeClr>
                </a:solidFill>
              </a:rPr>
              <a:t>Every blind and low vision student in Washington will have the supports and services they need to succeed</a:t>
            </a:r>
          </a:p>
        </p:txBody>
      </p:sp>
      <p:pic>
        <p:nvPicPr>
          <p:cNvPr id="4" name="Picture 3" descr="WSSB in white letters in a green shape of Washington State with yellow beams pointing to Vancouv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9372" y="854819"/>
            <a:ext cx="1633539" cy="1397654"/>
          </a:xfrm>
          <a:prstGeom prst="rect">
            <a:avLst/>
          </a:prstGeom>
        </p:spPr>
      </p:pic>
      <p:sp>
        <p:nvSpPr>
          <p:cNvPr id="7" name="Rounded Rectangle 6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529336" y="4050563"/>
            <a:ext cx="1737360" cy="44950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535" tIns="45768" rIns="91535" bIns="45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200" dirty="0"/>
              <a:t>Our Staff</a:t>
            </a:r>
          </a:p>
        </p:txBody>
      </p:sp>
      <p:sp>
        <p:nvSpPr>
          <p:cNvPr id="14" name="Rounded Rectangle 13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080638" y="4554400"/>
            <a:ext cx="5005962" cy="3258051"/>
          </a:xfrm>
          <a:prstGeom prst="roundRect">
            <a:avLst>
              <a:gd name="adj" fmla="val 9314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535" tIns="45768" rIns="91535" bIns="45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Are highly qualified and trained in the specialty of blindness and low vision, including additional disabilities and </a:t>
            </a:r>
            <a:r>
              <a:rPr lang="en-US" dirty="0" err="1">
                <a:solidFill>
                  <a:schemeClr val="tx1"/>
                </a:solidFill>
              </a:rPr>
              <a:t>deafblindness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are a community of resources and trusted advisors for our field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continually seek to increase our knowledge, skills and abilities through new technologies and academic achievement </a:t>
            </a:r>
          </a:p>
        </p:txBody>
      </p:sp>
      <p:sp>
        <p:nvSpPr>
          <p:cNvPr id="10" name="Rounded Rectangle 9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9184341" y="4078045"/>
            <a:ext cx="2918012" cy="449505"/>
          </a:xfrm>
          <a:prstGeom prst="roundRect">
            <a:avLst/>
          </a:prstGeom>
          <a:solidFill>
            <a:srgbClr val="640A04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535" tIns="45768" rIns="91535" bIns="45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200" dirty="0"/>
              <a:t>The Clients We Serve</a:t>
            </a:r>
          </a:p>
        </p:txBody>
      </p:sp>
      <p:sp>
        <p:nvSpPr>
          <p:cNvPr id="19" name="Rounded Rectangle 18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9003687" y="4567841"/>
            <a:ext cx="3427964" cy="3292647"/>
          </a:xfrm>
          <a:prstGeom prst="roundRect">
            <a:avLst>
              <a:gd name="adj" fmla="val 9314"/>
            </a:avLst>
          </a:prstGeom>
          <a:solidFill>
            <a:srgbClr val="FDD2C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535" tIns="45768" rIns="91535" bIns="45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Infants through young adults who are blind or low vision, including those with additional disabilities or are deafblind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Families and caregivers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Education service providers and community partners </a:t>
            </a:r>
          </a:p>
        </p:txBody>
      </p:sp>
      <p:sp>
        <p:nvSpPr>
          <p:cNvPr id="11" name="Rounded Rectangle 1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5098874" y="3802040"/>
            <a:ext cx="2918012" cy="66598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535" tIns="45768" rIns="91535" bIns="45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200" dirty="0"/>
              <a:t>The Programs &amp; Services We Offer</a:t>
            </a:r>
          </a:p>
        </p:txBody>
      </p:sp>
      <p:sp>
        <p:nvSpPr>
          <p:cNvPr id="20" name="Rounded Rectangle 19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4348738" y="4519873"/>
            <a:ext cx="4351665" cy="3292648"/>
          </a:xfrm>
          <a:prstGeom prst="roundRect">
            <a:avLst>
              <a:gd name="adj" fmla="val 931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535" tIns="45768" rIns="91535" bIns="45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Our programs are provided across a diverse continuum of service options to meet the unique needs of individuals who are blind or low vision including those with additional disabilities or are deafblind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scope of services and supports provided are determined by each individual student’s needs and opportunity gaps</a:t>
            </a:r>
          </a:p>
        </p:txBody>
      </p:sp>
      <p:sp>
        <p:nvSpPr>
          <p:cNvPr id="12" name="Rounded Rectangle 1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829300" y="8750219"/>
            <a:ext cx="2884394" cy="449505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535" tIns="45768" rIns="91535" bIns="45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200" dirty="0"/>
              <a:t>How We Operate</a:t>
            </a:r>
          </a:p>
        </p:txBody>
      </p:sp>
      <p:sp>
        <p:nvSpPr>
          <p:cNvPr id="21" name="Rounded Rectangle 2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007224" y="9308388"/>
            <a:ext cx="6565570" cy="4168869"/>
          </a:xfrm>
          <a:prstGeom prst="roundRect">
            <a:avLst>
              <a:gd name="adj" fmla="val 9314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535" tIns="45768" rIns="91535" bIns="45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embrace a statewide approach to our work and cooperate as an interdependent set of departments to achieve our shared vision and goals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are empowered to innovate with the freedom to adjust as needed to provide the highest quality services and supports every day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offer an inclusive and supportive service model that respects the unique characteristics of the individual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collaborate with families, caregivers, education service providers and  community partners to achieve positive outcomes for those we serve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promote innovation by using new technologies to meet both present and future student needs</a:t>
            </a:r>
          </a:p>
        </p:txBody>
      </p:sp>
      <p:sp>
        <p:nvSpPr>
          <p:cNvPr id="13" name="Rounded Rectangle 1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2319061" y="8763306"/>
            <a:ext cx="3748662" cy="44950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535" tIns="45768" rIns="91535" bIns="45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200" dirty="0"/>
              <a:t>The Outcomes We Help Create</a:t>
            </a:r>
          </a:p>
        </p:txBody>
      </p:sp>
      <p:sp>
        <p:nvSpPr>
          <p:cNvPr id="22" name="Rounded Rectangle 2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2032404" y="9686060"/>
            <a:ext cx="4632667" cy="2261413"/>
          </a:xfrm>
          <a:prstGeom prst="roundRect">
            <a:avLst>
              <a:gd name="adj" fmla="val 9314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535" tIns="45768" rIns="91535" bIns="45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Students gain skills and confidence to lead their own life’s pursuits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families, caregivers, education service providers and community partners are aware of the range of specialized services and opportunities and how to access them</a:t>
            </a:r>
          </a:p>
          <a:p>
            <a:pPr marL="114414" indent="-114414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5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1772" y="457957"/>
            <a:ext cx="1691682" cy="276999"/>
          </a:xfrm>
          <a:prstGeom prst="rect">
            <a:avLst/>
          </a:prstGeom>
          <a:solidFill>
            <a:srgbClr val="CDDEFF"/>
          </a:solidFill>
        </p:spPr>
        <p:txBody>
          <a:bodyPr wrap="none" rtlCol="0">
            <a:spAutoFit/>
          </a:bodyPr>
          <a:lstStyle/>
          <a:p>
            <a:r>
              <a:rPr lang="en-US" sz="1200" i="1" dirty="0"/>
              <a:t>Version 2.1 August 2023</a:t>
            </a:r>
          </a:p>
        </p:txBody>
      </p:sp>
      <p:sp>
        <p:nvSpPr>
          <p:cNvPr id="3" name="TextBox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450882" y="14441269"/>
            <a:ext cx="916201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i="1" dirty="0"/>
              <a:t>WSSB Strategic Plan 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i="1" dirty="0"/>
              <a:t>‘Students’ are defined as birth to 21 years old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86796F4-8E19-1989-5FAD-C83B102AB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383031" y="-348239"/>
            <a:ext cx="1691682" cy="17287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1200" dirty="0"/>
              <a:t>WSSB Strategic Plan</a:t>
            </a:r>
          </a:p>
        </p:txBody>
      </p:sp>
    </p:spTree>
    <p:extLst>
      <p:ext uri="{BB962C8B-B14F-4D97-AF65-F5344CB8AC3E}">
        <p14:creationId xmlns:p14="http://schemas.microsoft.com/office/powerpoint/2010/main" val="275495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22">
            <a:extLst>
              <a:ext uri="{FF2B5EF4-FFF2-40B4-BE49-F238E27FC236}">
                <a16:creationId xmlns:a16="http://schemas.microsoft.com/office/drawing/2014/main" id="{EB20EC60-153C-4A1F-87F2-50E07A5D9907}"/>
              </a:ext>
            </a:extLst>
          </p:cNvPr>
          <p:cNvSpPr/>
          <p:nvPr/>
        </p:nvSpPr>
        <p:spPr>
          <a:xfrm>
            <a:off x="598331" y="2130837"/>
            <a:ext cx="5674251" cy="16445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1033" tIns="75517" rIns="151033" bIns="755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990"/>
              </a:spcAft>
            </a:pPr>
            <a:r>
              <a:rPr lang="en-US" sz="2310" b="1" dirty="0">
                <a:solidFill>
                  <a:schemeClr val="tx1"/>
                </a:solidFill>
              </a:rPr>
              <a:t>Goal #1</a:t>
            </a:r>
          </a:p>
          <a:p>
            <a:pPr algn="ctr">
              <a:spcAft>
                <a:spcPts val="990"/>
              </a:spcAft>
            </a:pPr>
            <a:r>
              <a:rPr lang="en-US" sz="198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Expand and enhance our high-quality programs, supports and services for blind and low vision students</a:t>
            </a:r>
            <a:endParaRPr lang="en-US" sz="1733" dirty="0">
              <a:solidFill>
                <a:schemeClr val="tx1"/>
              </a:solidFill>
            </a:endParaRPr>
          </a:p>
        </p:txBody>
      </p:sp>
      <p:sp>
        <p:nvSpPr>
          <p:cNvPr id="3" name="Rounded Rectangle 29">
            <a:extLst>
              <a:ext uri="{FF2B5EF4-FFF2-40B4-BE49-F238E27FC236}">
                <a16:creationId xmlns:a16="http://schemas.microsoft.com/office/drawing/2014/main" id="{C0223697-4B5E-46D9-A059-585EFF93DF86}"/>
              </a:ext>
            </a:extLst>
          </p:cNvPr>
          <p:cNvSpPr/>
          <p:nvPr/>
        </p:nvSpPr>
        <p:spPr>
          <a:xfrm>
            <a:off x="502586" y="3892596"/>
            <a:ext cx="5769996" cy="48188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1033" tIns="75517" rIns="151033" bIns="7551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1: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 and implement a communication plan to build awareness of and access to programs and services for blind and low vision students (June 2024)</a:t>
            </a:r>
            <a:endParaRPr lang="en-US" sz="1815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2: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 enrollment in short course and distance learning opportunities to reflect 40% of our annual enrollment (June 2026)</a:t>
            </a:r>
            <a:endParaRPr lang="en-US" sz="1815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3: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 the number of fulfilled requests for outreach technical assistance to districts by an average of 30% per year (June 2026)  </a:t>
            </a:r>
          </a:p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</a:t>
            </a:r>
            <a:r>
              <a:rPr lang="en-US" sz="1815" b="1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815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815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Achieve 100% capacity in LIFTT program annually with an 88% completion rate (June 2026)</a:t>
            </a:r>
            <a:endParaRPr lang="en-US" sz="1815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8783" indent="-188783">
              <a:spcAft>
                <a:spcPts val="990"/>
              </a:spcAft>
              <a:buFont typeface="Arial" panose="020B0604020202020204" pitchFamily="34" charset="0"/>
              <a:buChar char="•"/>
            </a:pPr>
            <a:endParaRPr lang="en-US" sz="1733" dirty="0">
              <a:solidFill>
                <a:schemeClr val="tx1"/>
              </a:solidFill>
            </a:endParaRPr>
          </a:p>
          <a:p>
            <a:pPr>
              <a:spcAft>
                <a:spcPts val="990"/>
              </a:spcAft>
            </a:pPr>
            <a:endParaRPr lang="en-US" sz="1733" dirty="0">
              <a:solidFill>
                <a:schemeClr val="tx1"/>
              </a:solidFill>
            </a:endParaRPr>
          </a:p>
        </p:txBody>
      </p:sp>
      <p:sp>
        <p:nvSpPr>
          <p:cNvPr id="5" name="Rounded Rectangle 40">
            <a:extLst>
              <a:ext uri="{FF2B5EF4-FFF2-40B4-BE49-F238E27FC236}">
                <a16:creationId xmlns:a16="http://schemas.microsoft.com/office/drawing/2014/main" id="{9675F48D-0527-41FA-AC2D-4DDA8CC241F1}"/>
              </a:ext>
            </a:extLst>
          </p:cNvPr>
          <p:cNvSpPr/>
          <p:nvPr/>
        </p:nvSpPr>
        <p:spPr>
          <a:xfrm>
            <a:off x="502586" y="8762867"/>
            <a:ext cx="5769996" cy="396443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1033" tIns="75517" rIns="151033" bIns="7551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815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Strategy 1: </a:t>
            </a:r>
            <a:r>
              <a:rPr lang="en-US" sz="181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Engage outside entity to facilitate communication plan development inclusive of marketing and measures</a:t>
            </a:r>
            <a:endParaRPr lang="en-US" sz="18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15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15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Strategy 2</a:t>
            </a:r>
            <a:r>
              <a:rPr lang="en-US" sz="181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Develop a course catalog of short courses and distance learning opportunities </a:t>
            </a:r>
            <a:endParaRPr lang="en-US" sz="18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15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1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15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Strategy 3: </a:t>
            </a:r>
            <a:r>
              <a:rPr lang="en-US" sz="181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Develop and implement an Outreach technical assistance program for districts in the areas of assistive technology, students with complex needs, assessment, and mentorship</a:t>
            </a:r>
            <a:r>
              <a:rPr lang="en-US" sz="1733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6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8783" indent="-188783">
              <a:spcAft>
                <a:spcPts val="990"/>
              </a:spcAft>
              <a:buFont typeface="Arial" panose="020B0604020202020204" pitchFamily="34" charset="0"/>
              <a:buChar char="•"/>
            </a:pPr>
            <a:endParaRPr lang="en-US" sz="1733" dirty="0">
              <a:solidFill>
                <a:schemeClr val="tx1"/>
              </a:solidFill>
            </a:endParaRPr>
          </a:p>
        </p:txBody>
      </p:sp>
      <p:sp>
        <p:nvSpPr>
          <p:cNvPr id="12" name="Rounded Rectangle 24">
            <a:extLst>
              <a:ext uri="{FF2B5EF4-FFF2-40B4-BE49-F238E27FC236}">
                <a16:creationId xmlns:a16="http://schemas.microsoft.com/office/drawing/2014/main" id="{84CAB5F2-EBF2-4298-99B7-D842B34A7977}"/>
              </a:ext>
            </a:extLst>
          </p:cNvPr>
          <p:cNvSpPr/>
          <p:nvPr/>
        </p:nvSpPr>
        <p:spPr>
          <a:xfrm>
            <a:off x="6895101" y="2144953"/>
            <a:ext cx="6284182" cy="16447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1033" tIns="75517" rIns="151033" bIns="755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990"/>
              </a:spcAft>
            </a:pPr>
            <a:r>
              <a:rPr lang="en-US" sz="2310" b="1" dirty="0">
                <a:solidFill>
                  <a:schemeClr val="tx1"/>
                </a:solidFill>
              </a:rPr>
              <a:t>Goal #2</a:t>
            </a:r>
          </a:p>
          <a:p>
            <a:pPr algn="ctr"/>
            <a:r>
              <a:rPr lang="en-US" sz="198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Expand and enhance our high-quality engagement opportunities for parents and caregivers of blind and low vision students</a:t>
            </a:r>
            <a:endParaRPr lang="en-US" sz="1980" dirty="0">
              <a:latin typeface="Times New Roman" panose="02020603050405020304" pitchFamily="18" charset="0"/>
              <a:ea typeface="Arial Unicode MS"/>
            </a:endParaRPr>
          </a:p>
        </p:txBody>
      </p:sp>
      <p:sp>
        <p:nvSpPr>
          <p:cNvPr id="13" name="Rounded Rectangle 36">
            <a:extLst>
              <a:ext uri="{FF2B5EF4-FFF2-40B4-BE49-F238E27FC236}">
                <a16:creationId xmlns:a16="http://schemas.microsoft.com/office/drawing/2014/main" id="{53616846-2E6D-47F6-A4CB-1EC3456C130C}"/>
              </a:ext>
            </a:extLst>
          </p:cNvPr>
          <p:cNvSpPr/>
          <p:nvPr/>
        </p:nvSpPr>
        <p:spPr>
          <a:xfrm>
            <a:off x="6732766" y="3892597"/>
            <a:ext cx="6446517" cy="4818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1033" tIns="75517" rIns="151033" bIns="7551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1: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 and implement a communication plan to build awareness of and access to</a:t>
            </a:r>
            <a:r>
              <a:rPr lang="en-US" sz="1815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high-quality engagement opportunities for parents and caregivers of blind and low vision students (June 2024)</a:t>
            </a:r>
          </a:p>
          <a:p>
            <a:pPr>
              <a:lnSpc>
                <a:spcPct val="107000"/>
              </a:lnSpc>
            </a:pPr>
            <a:endParaRPr lang="en-US" sz="1815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2: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Achieve an annual average score of at least 4.0 on a 1-5 scale from Parents and Caregivers indicating an increase in knowledge, skills and expectations of their child post engagement activity (June 2026)</a:t>
            </a:r>
          </a:p>
          <a:p>
            <a:pPr>
              <a:lnSpc>
                <a:spcPct val="107000"/>
              </a:lnSpc>
            </a:pPr>
            <a:endParaRPr lang="en-US" sz="1815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3: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Achieve &gt;100% increase in the number of WSSB  parents and caregivers participating in at least one engagement activity during the school year (establish baseline by June 2024, achieve increase by June 2025)</a:t>
            </a:r>
          </a:p>
          <a:p>
            <a:pPr>
              <a:lnSpc>
                <a:spcPct val="107000"/>
              </a:lnSpc>
            </a:pPr>
            <a:endParaRPr lang="en-US" sz="1733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2893" indent="-282893">
              <a:spcAft>
                <a:spcPts val="990"/>
              </a:spcAft>
              <a:buFont typeface="Arial" panose="020B0604020202020204" pitchFamily="34" charset="0"/>
              <a:buChar char="•"/>
            </a:pPr>
            <a:endParaRPr lang="en-US" sz="1733" dirty="0">
              <a:solidFill>
                <a:schemeClr val="tx1"/>
              </a:solidFill>
            </a:endParaRPr>
          </a:p>
        </p:txBody>
      </p:sp>
      <p:sp>
        <p:nvSpPr>
          <p:cNvPr id="14" name="Rounded Rectangle 42">
            <a:extLst>
              <a:ext uri="{FF2B5EF4-FFF2-40B4-BE49-F238E27FC236}">
                <a16:creationId xmlns:a16="http://schemas.microsoft.com/office/drawing/2014/main" id="{D7AB66E1-4F77-4E55-853F-B5760F5A8D5A}"/>
              </a:ext>
            </a:extLst>
          </p:cNvPr>
          <p:cNvSpPr/>
          <p:nvPr/>
        </p:nvSpPr>
        <p:spPr>
          <a:xfrm>
            <a:off x="6732765" y="8814303"/>
            <a:ext cx="6446519" cy="38615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1033" tIns="75517" rIns="151033" bIns="7551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815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Strategy 1: </a:t>
            </a:r>
            <a:r>
              <a:rPr lang="en-US" sz="181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Engage outside entity to facilitate communication plan development inclusive of marketing and measures</a:t>
            </a:r>
            <a:endParaRPr lang="en-US" sz="1815" dirty="0">
              <a:latin typeface="Times New Roman" panose="02020603050405020304" pitchFamily="18" charset="0"/>
              <a:ea typeface="Arial Unicode MS"/>
            </a:endParaRPr>
          </a:p>
          <a:p>
            <a:r>
              <a:rPr lang="en-US" sz="181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15" dirty="0">
              <a:latin typeface="Times New Roman" panose="02020603050405020304" pitchFamily="18" charset="0"/>
              <a:ea typeface="Arial Unicode MS"/>
            </a:endParaRPr>
          </a:p>
          <a:p>
            <a:r>
              <a:rPr lang="en-US" sz="1815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Strategy 2: </a:t>
            </a:r>
            <a:r>
              <a:rPr lang="en-US" sz="181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Develop and implement a parent and caregiver engagement plan inclusive of WSSB provided training, community building, and resource access activities</a:t>
            </a:r>
            <a:endParaRPr lang="en-US" sz="1815" dirty="0">
              <a:latin typeface="Times New Roman" panose="02020603050405020304" pitchFamily="18" charset="0"/>
              <a:ea typeface="Arial Unicode MS"/>
            </a:endParaRPr>
          </a:p>
          <a:p>
            <a:r>
              <a:rPr lang="en-US" sz="181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15" dirty="0">
              <a:latin typeface="Times New Roman" panose="02020603050405020304" pitchFamily="18" charset="0"/>
              <a:ea typeface="Arial Unicode MS"/>
            </a:endParaRPr>
          </a:p>
          <a:p>
            <a:r>
              <a:rPr lang="en-US" sz="1815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Strategy 3:</a:t>
            </a:r>
            <a:r>
              <a:rPr lang="en-US" sz="181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Develop and administer post engagement survey for parent and caregiver activities</a:t>
            </a:r>
            <a:endParaRPr lang="en-US" sz="1815" dirty="0">
              <a:latin typeface="Times New Roman" panose="02020603050405020304" pitchFamily="18" charset="0"/>
              <a:ea typeface="Arial Unicode MS"/>
            </a:endParaRPr>
          </a:p>
          <a:p>
            <a:r>
              <a:rPr lang="en-US" sz="1733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650" dirty="0">
              <a:latin typeface="Times New Roman" panose="02020603050405020304" pitchFamily="18" charset="0"/>
              <a:ea typeface="Arial Unicode MS"/>
            </a:endParaRPr>
          </a:p>
        </p:txBody>
      </p:sp>
      <p:sp>
        <p:nvSpPr>
          <p:cNvPr id="15" name="Rounded Rectangle 26">
            <a:extLst>
              <a:ext uri="{FF2B5EF4-FFF2-40B4-BE49-F238E27FC236}">
                <a16:creationId xmlns:a16="http://schemas.microsoft.com/office/drawing/2014/main" id="{CB23F684-FBC1-472E-86B1-7FE67A526285}"/>
              </a:ext>
            </a:extLst>
          </p:cNvPr>
          <p:cNvSpPr/>
          <p:nvPr/>
        </p:nvSpPr>
        <p:spPr>
          <a:xfrm>
            <a:off x="13661005" y="2144951"/>
            <a:ext cx="5857463" cy="15376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1033" tIns="75517" rIns="151033" bIns="755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990"/>
              </a:spcAft>
            </a:pPr>
            <a:r>
              <a:rPr lang="en-US" sz="2310" b="1" dirty="0">
                <a:solidFill>
                  <a:schemeClr val="tx1"/>
                </a:solidFill>
              </a:rPr>
              <a:t>Goal #3</a:t>
            </a:r>
          </a:p>
          <a:p>
            <a:pPr algn="ctr"/>
            <a:r>
              <a:rPr lang="en-US" sz="198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Expand and enhance development opportunities for professionals</a:t>
            </a:r>
          </a:p>
        </p:txBody>
      </p:sp>
      <p:sp>
        <p:nvSpPr>
          <p:cNvPr id="16" name="Rounded Rectangle 38">
            <a:extLst>
              <a:ext uri="{FF2B5EF4-FFF2-40B4-BE49-F238E27FC236}">
                <a16:creationId xmlns:a16="http://schemas.microsoft.com/office/drawing/2014/main" id="{B0FD0D03-3397-4888-B0EC-6AAA6609583F}"/>
              </a:ext>
            </a:extLst>
          </p:cNvPr>
          <p:cNvSpPr/>
          <p:nvPr/>
        </p:nvSpPr>
        <p:spPr>
          <a:xfrm>
            <a:off x="13496679" y="3789726"/>
            <a:ext cx="6132441" cy="40328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1033" tIns="75517" rIns="151033" bIns="7551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 1: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 and implement a communication plan to build awareness of and access to</a:t>
            </a:r>
            <a:r>
              <a:rPr lang="en-US" sz="1815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 opportunities for professionals (June 2024)</a:t>
            </a:r>
            <a:endParaRPr lang="en-US" sz="1815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2: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 the number of WSSB professionals participating in development opportunities by 50% (June 2026)</a:t>
            </a:r>
          </a:p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3</a:t>
            </a:r>
            <a:r>
              <a:rPr lang="en-US" sz="1815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 the number of external development opportunities available for professionals by 20% annually (June 2026)</a:t>
            </a:r>
          </a:p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4: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 organizational culture &amp; climate satisfaction as measured by average score to &gt; 4.0 on a 1-5 scale  (June 2026)</a:t>
            </a:r>
          </a:p>
          <a:p>
            <a:pPr marL="565785" indent="-565785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US" sz="1733" dirty="0">
              <a:solidFill>
                <a:schemeClr val="tx1"/>
              </a:solidFill>
            </a:endParaRPr>
          </a:p>
        </p:txBody>
      </p:sp>
      <p:sp>
        <p:nvSpPr>
          <p:cNvPr id="17" name="Rounded Rectangle 44">
            <a:extLst>
              <a:ext uri="{FF2B5EF4-FFF2-40B4-BE49-F238E27FC236}">
                <a16:creationId xmlns:a16="http://schemas.microsoft.com/office/drawing/2014/main" id="{18F356C9-67B1-4ECF-AF05-D75F87B10F6C}"/>
              </a:ext>
            </a:extLst>
          </p:cNvPr>
          <p:cNvSpPr/>
          <p:nvPr/>
        </p:nvSpPr>
        <p:spPr>
          <a:xfrm>
            <a:off x="13441681" y="7870500"/>
            <a:ext cx="6187439" cy="50949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1033" tIns="75517" rIns="151033" bIns="7551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815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Strategy 1:</a:t>
            </a:r>
            <a:r>
              <a:rPr lang="en-US" sz="1815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Engage outside entity to facilitate communication plan development inclusive of marketing and measures</a:t>
            </a:r>
          </a:p>
          <a:p>
            <a:endParaRPr lang="en-US" sz="99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lnSpc>
                <a:spcPct val="107000"/>
              </a:lnSpc>
              <a:spcAft>
                <a:spcPts val="1320"/>
              </a:spcAft>
            </a:pPr>
            <a:r>
              <a:rPr lang="en-US" sz="1815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Strategy 2: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Identify and review internal and external professional development needs and opportunities at least annually (i.e. learn to earn)</a:t>
            </a:r>
          </a:p>
          <a:p>
            <a:pPr>
              <a:lnSpc>
                <a:spcPct val="107000"/>
              </a:lnSpc>
              <a:spcAft>
                <a:spcPts val="1320"/>
              </a:spcAft>
            </a:pPr>
            <a:r>
              <a:rPr lang="en-US" sz="1815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Strategy 3: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Enhance connectivity and support through formal and informal</a:t>
            </a:r>
            <a:r>
              <a:rPr lang="en-US" sz="1815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development/learning opportunities (i.e. virtual watercooler, professional learning communities, communities of practice, peer support partners)</a:t>
            </a:r>
          </a:p>
          <a:p>
            <a:pPr>
              <a:lnSpc>
                <a:spcPct val="107000"/>
              </a:lnSpc>
            </a:pPr>
            <a:r>
              <a:rPr lang="en-US" sz="1815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Strategy 4: </a:t>
            </a:r>
            <a:r>
              <a:rPr lang="en-US" sz="18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Establish and empower a team to evaluate and enhance our organizational culture and climate to enable our team to thrive.</a:t>
            </a:r>
            <a:r>
              <a:rPr lang="en-US" sz="1815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endParaRPr lang="en-US" sz="1815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lnSpc>
                <a:spcPct val="107000"/>
              </a:lnSpc>
            </a:pPr>
            <a:r>
              <a:rPr lang="en-US" sz="148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</a:p>
          <a:p>
            <a:r>
              <a:rPr lang="en-US" sz="1485" b="1" dirty="0">
                <a:latin typeface="Times New Roman" panose="02020603050405020304" pitchFamily="18" charset="0"/>
                <a:ea typeface="Arial Unicode MS"/>
              </a:rPr>
              <a:t> </a:t>
            </a:r>
            <a:endParaRPr lang="en-US" sz="1485" dirty="0">
              <a:latin typeface="Times New Roman" panose="02020603050405020304" pitchFamily="18" charset="0"/>
              <a:ea typeface="Arial Unicode MS"/>
            </a:endParaRPr>
          </a:p>
          <a:p>
            <a:r>
              <a:rPr lang="en-US" sz="1485" b="1" dirty="0">
                <a:latin typeface="Times New Roman" panose="02020603050405020304" pitchFamily="18" charset="0"/>
                <a:ea typeface="Arial Unicode MS"/>
              </a:rPr>
              <a:t> </a:t>
            </a:r>
            <a:endParaRPr lang="en-US" sz="1485" dirty="0">
              <a:latin typeface="Times New Roman" panose="02020603050405020304" pitchFamily="18" charset="0"/>
              <a:ea typeface="Arial Unicode MS"/>
            </a:endParaRPr>
          </a:p>
          <a:p>
            <a:r>
              <a:rPr lang="en-US" sz="1733" b="1" dirty="0">
                <a:latin typeface="Times New Roman" panose="02020603050405020304" pitchFamily="18" charset="0"/>
                <a:ea typeface="Arial Unicode MS"/>
              </a:rPr>
              <a:t> </a:t>
            </a:r>
            <a:endParaRPr lang="en-US" sz="1650" dirty="0">
              <a:latin typeface="Times New Roman" panose="02020603050405020304" pitchFamily="18" charset="0"/>
              <a:ea typeface="Arial Unicode MS"/>
            </a:endParaRPr>
          </a:p>
          <a:p>
            <a:pPr marL="377190">
              <a:lnSpc>
                <a:spcPct val="107000"/>
              </a:lnSpc>
            </a:pPr>
            <a:r>
              <a:rPr lang="en-US" sz="1733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 </a:t>
            </a:r>
            <a:endParaRPr lang="en-US" sz="1485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88783" indent="-188783">
              <a:spcAft>
                <a:spcPts val="990"/>
              </a:spcAft>
              <a:buFont typeface="Arial" panose="020B0604020202020204" pitchFamily="34" charset="0"/>
              <a:buChar char="•"/>
            </a:pPr>
            <a:endParaRPr lang="en-US" sz="1733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2BF7AE-C7BA-C04D-D542-954895216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586" y="-325676"/>
            <a:ext cx="1936367" cy="22546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1200" dirty="0"/>
              <a:t>WSSB Strategic Plan Page 2</a:t>
            </a:r>
          </a:p>
        </p:txBody>
      </p:sp>
    </p:spTree>
    <p:extLst>
      <p:ext uri="{BB962C8B-B14F-4D97-AF65-F5344CB8AC3E}">
        <p14:creationId xmlns:p14="http://schemas.microsoft.com/office/powerpoint/2010/main" val="401420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1991</TotalTime>
  <Words>940</Words>
  <Application>Microsoft Office PowerPoint</Application>
  <PresentationFormat>Custom</PresentationFormat>
  <Paragraphs>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Office Theme</vt:lpstr>
      <vt:lpstr>WSSB Strategic Plan</vt:lpstr>
      <vt:lpstr>WSSB Strategic Plan Page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bdoolittle;janet.kurz@wssb.wa.gov</dc:creator>
  <cp:keywords>WSSB Strategic Plan</cp:keywords>
  <cp:lastModifiedBy>Danya Borowski</cp:lastModifiedBy>
  <cp:revision>71</cp:revision>
  <cp:lastPrinted>2023-08-22T20:25:23Z</cp:lastPrinted>
  <dcterms:created xsi:type="dcterms:W3CDTF">2016-03-14T18:32:44Z</dcterms:created>
  <dcterms:modified xsi:type="dcterms:W3CDTF">2023-08-23T20:28:41Z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9bcbe9-e575-4b04-8db6-78e1a776d733_Enabled">
    <vt:lpwstr>True</vt:lpwstr>
  </property>
  <property fmtid="{D5CDD505-2E9C-101B-9397-08002B2CF9AE}" pid="3" name="MSIP_Label_ae9bcbe9-e575-4b04-8db6-78e1a776d733_SiteId">
    <vt:lpwstr>b0575567-ef73-4761-9764-e036dfd0e12f</vt:lpwstr>
  </property>
  <property fmtid="{D5CDD505-2E9C-101B-9397-08002B2CF9AE}" pid="4" name="MSIP_Label_ae9bcbe9-e575-4b04-8db6-78e1a776d733_Owner">
    <vt:lpwstr>Scott.McCallum@wssb.wa.gov</vt:lpwstr>
  </property>
  <property fmtid="{D5CDD505-2E9C-101B-9397-08002B2CF9AE}" pid="5" name="MSIP_Label_ae9bcbe9-e575-4b04-8db6-78e1a776d733_SetDate">
    <vt:lpwstr>2023-08-15T17:26:49.9664847Z</vt:lpwstr>
  </property>
  <property fmtid="{D5CDD505-2E9C-101B-9397-08002B2CF9AE}" pid="6" name="MSIP_Label_ae9bcbe9-e575-4b04-8db6-78e1a776d733_Name">
    <vt:lpwstr>General</vt:lpwstr>
  </property>
  <property fmtid="{D5CDD505-2E9C-101B-9397-08002B2CF9AE}" pid="7" name="MSIP_Label_ae9bcbe9-e575-4b04-8db6-78e1a776d733_Application">
    <vt:lpwstr>Microsoft Azure Information Protection</vt:lpwstr>
  </property>
  <property fmtid="{D5CDD505-2E9C-101B-9397-08002B2CF9AE}" pid="8" name="MSIP_Label_ae9bcbe9-e575-4b04-8db6-78e1a776d733_ActionId">
    <vt:lpwstr>80346c86-59d8-4be4-8e69-792820a26e52</vt:lpwstr>
  </property>
  <property fmtid="{D5CDD505-2E9C-101B-9397-08002B2CF9AE}" pid="9" name="MSIP_Label_ae9bcbe9-e575-4b04-8db6-78e1a776d733_Extended_MSFT_Method">
    <vt:lpwstr>Automatic</vt:lpwstr>
  </property>
  <property fmtid="{D5CDD505-2E9C-101B-9397-08002B2CF9AE}" pid="10" name="Sensitivity">
    <vt:lpwstr>General</vt:lpwstr>
  </property>
</Properties>
</file>