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7"/>
  </p:notesMasterIdLst>
  <p:sldIdLst>
    <p:sldId id="256" r:id="rId5"/>
    <p:sldId id="284" r:id="rId6"/>
    <p:sldId id="292" r:id="rId7"/>
    <p:sldId id="293" r:id="rId8"/>
    <p:sldId id="257" r:id="rId9"/>
    <p:sldId id="287" r:id="rId10"/>
    <p:sldId id="274" r:id="rId11"/>
    <p:sldId id="258" r:id="rId12"/>
    <p:sldId id="259" r:id="rId13"/>
    <p:sldId id="269" r:id="rId14"/>
    <p:sldId id="270" r:id="rId15"/>
    <p:sldId id="271" r:id="rId16"/>
    <p:sldId id="266" r:id="rId17"/>
    <p:sldId id="273" r:id="rId18"/>
    <p:sldId id="283" r:id="rId19"/>
    <p:sldId id="261" r:id="rId20"/>
    <p:sldId id="288" r:id="rId21"/>
    <p:sldId id="262" r:id="rId22"/>
    <p:sldId id="279" r:id="rId23"/>
    <p:sldId id="264" r:id="rId24"/>
    <p:sldId id="289" r:id="rId25"/>
    <p:sldId id="281" r:id="rId26"/>
    <p:sldId id="280" r:id="rId27"/>
    <p:sldId id="285" r:id="rId28"/>
    <p:sldId id="286" r:id="rId29"/>
    <p:sldId id="290" r:id="rId30"/>
    <p:sldId id="275" r:id="rId31"/>
    <p:sldId id="265" r:id="rId32"/>
    <p:sldId id="278" r:id="rId33"/>
    <p:sldId id="272" r:id="rId34"/>
    <p:sldId id="276" r:id="rId35"/>
    <p:sldId id="291"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A98E28-C7B0-4ACC-A35A-59D2015F7A3E}" v="760" dt="2023-05-08T21:28:42.606"/>
    <p1510:client id="{11A962AB-3CC6-458D-93F9-B6050A2AF15D}" v="3181" dt="2023-05-08T19:20:05.0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5" autoAdjust="0"/>
    <p:restoredTop sz="86370" autoAdjust="0"/>
  </p:normalViewPr>
  <p:slideViewPr>
    <p:cSldViewPr snapToGrid="0">
      <p:cViewPr varScale="1">
        <p:scale>
          <a:sx n="69" d="100"/>
          <a:sy n="69" d="100"/>
        </p:scale>
        <p:origin x="68" y="736"/>
      </p:cViewPr>
      <p:guideLst/>
    </p:cSldViewPr>
  </p:slideViewPr>
  <p:outlineViewPr>
    <p:cViewPr>
      <p:scale>
        <a:sx n="33" d="100"/>
        <a:sy n="33" d="100"/>
      </p:scale>
      <p:origin x="0" y="-1414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8T03:33:25.588"/>
    </inkml:context>
    <inkml:brush xml:id="br0">
      <inkml:brushProperty name="width" value="0.05" units="cm"/>
      <inkml:brushProperty name="height" value="0.05" units="cm"/>
      <inkml:brushProperty name="color" value="#E71224"/>
    </inkml:brush>
  </inkml:definitions>
  <inkml:trace contextRef="#ctx0" brushRef="#br0">1 229 24575,'0'7'0,"0"-1"0,0-2 0,0 2 0,0 5 0,0-1 0,0 3 0,0-5 0,0 14 0,0-5 0,3 10 0,-3 38 0,3-26 0,0 15 0,1 5 0,4 26 0,0-20 0,0 1 0,5 21 0,-2-23 0,-1-6 0,-2-9 0,5 1 0,0 3 0,-3 21 0,4-10 0,-4-8 0,-3 8 0,12 21 0,-5 3 0,6-3 0,-8-9 0,-6-28 0,1 12 0,0 2 0,0-2 0,-1-9 0,2 4 0,3 3 0,0 1 0,1 5 0,0 1 0,-2-3 0,-1 2 0,2 15 0,-1-6 0,-2-1 0,-5-19 0,2-1 0,6 8 0,-3-8 0,0 2 0,7 27 0,1 4 0,-6-31 0,-9-42 0,9 33 0,-9-31 0,4 58 0,0-39 0,-4 34 0,3-28 0,-4-14 0,0 2 0,5 5 0,-3 1 0,3 15 0,-5-22 0,0 0 0,0-16 0,0 7 0,0-7 0,0 2 0,0-5 0,-2-1 0,2-2 0,-2 0 0,2 1 0,0-1 0,-2 0 0,2 0 0,-5 7 0,4-5 0,-4 11 0,4-12 0,-4 8 0,5-9 0,-5 9 0,5-5 0,-5 3 0,5-5 0,-2-2 0,2 0 0,0 0 0,0 0 0,0 1 0,2-3 0,0 2 0,4-4 0,5 5 0,31 1 0,-21-1 0,26 1 0,6 1 0,2 0 0,15 2 0,5-2 0,15 1 0,-27-1 0,0 0 0,20-6 0,7 12 0,-28-12 0,2-1 0,-8 3 0,-1 0 0,1-2 0,0-2 0,1 1 0,-1 0 0,0 0 0,1 0 0,2 0 0,1 0 0,17 0 0,-6 0 0,-5 0 0,-15 0 0,0 0 0,13 0 0,28 0 0,7 0 0,-35 0 0,-13 0 0,2 0 0,-2 0 0,2 0 0,18 4 0,2-1 0,-14-2 0,0 0 0,21 3 0,1-1-491,-18-2 0,2-2 491,29 1 0,6 0 0,-32 0 0,2 0 0,-4 0 0,11 0 0,-2 0 0,2 0 0,0 0 0,-4 0 0,1 0 0,9 0 0,4 0 0,-7 0 0,4 0 0,-4 0 0,9 0 0,-3 0 0,1 0 0,0 0 0,-4 1 0,0-2 0,3-2 0,0-1 0,5 3 0,-2 0 0,-11-3 0,0 0 0,8 4 0,3 0 0,7 1 0,1-2 0,-2-2 0,3 0 0,-17 2 0,3 1 0,-10-1 0,-18-2 0,-4 0 0,24 3 0,2 0 0,-10-4 0,0 0 0,6-1 0,1 1 0,5-1 0,-1 0 0,-10-2 0,0 1 0,9 4 0,-2 2 0,-24-3 0,2 0 0,13 2 0,9 2 0,-8-1 0,-9 0 0,-3 0-104,23 0 1,-1 0 103,-23 0 0,0 0 0,32 1 0,3-2-385,-17-2 1,1-1 384,23 3 0,4 0-394,-28-1 0,1-1 0,-5 1 394,1 2 0,3 0 0,16 3 0,10 0 0,-11-1 0,-21-1 0,-3 0 0,31 3 0,5 0 0,0 1 0,-4-2 0,-28-2 0,4 0 0,12 4 0,8 1 0,-8-1 0,-14-4 0,-2 0 0,23 3 0,4 0 0,4-3 0,-3-2 0,-27 1 0,2 0 0,16-2 0,9-1 0,-10 0 0,-14 2 0,-3 0 0,-4-1 0,5-1 0,-1 0 0,32-1 0,-4 0 0,-19 3 0,3 0 0,9-1 0,10-2 0,-10 2 0,-13 2 0,-2 0 0,-5 0 0,4 0 0,-4 0 0,1 0 0,0 0 0,2 2 0,6 1 0,-3 0 0,10 1 0,0 1 0,-13 0 0,4 1 0,-2 0 0,-1 0 0,-1 0 0,-3-1 0,4 0 0,3-1 0,10-1 0,9 0 0,-10-1 0,-10-2 0,-5 0 0,6 0 0,-2 0 436,-10 1 1,-8-2-437,1-4 195,11 4-195,-32-8 765,-25 7-765,-2-1 1307,-5 1-1307,-1 0 0,0 1 0,0 0 0,7-2 0,19 2 0,-7-2 0,60-3 0,-25 4 0,-1-2 0,3 1 0,16 3 0,-11-2 0,-30 2 0,-25-2 0,1 2 0,-5-2 0,-2 2 0,0-2 0,-1 0 0,-1 0 0,-2-3 0,2 1 0,-2 0 0,2 0 0,1-7 0,0-1 0,0-6 0,3-1 0,-5-18 0,1-4 0,-2-19 0,3 18 0,-2-22 0,8 2 0,-8 13 0,0-4 0,2-3 0,0 0 0,-3-39 0,0 38 0,0-1 0,0-36 0,0 9 0,0 27 0,0 3 0,0 7 0,0-7 0,0-3 0,0-27 0,0 24 0,0 0 0,0-24 0,0 9 0,0 9 0,0-25 0,0 14 0,-4-7 0,3 0 0,-4 6 0,5-13 0,0-2 0,0 48 0,0-21 0,0 0 0,0-6 0,0-1 0,0 16 0,0-15 0,0 34 0,0-18 0,0 1 0,0 17 0,-3-26 0,3 19 0,-3 21 0,3-21 0,-6-10 0,4 33 0,-4-31 0,6 21 0,0 10 0,0-14 0,0 19 0,0-37 0,0 31 0,0-30 0,0 40 0,0 0 0,0 1 0,0 0 0,0 4 0,-3-9 0,2 9 0,-4-8 0,4 7 0,-4-3 0,5 7 0,-2 0 0,-1-5 0,1 3 0,-1-5 0,-1 7 0,3 0 0,-1 2 0,1 1 0,0 0 0,-1 0 0,0-1 0,2 0 0,-2 0 0,0 1 0,2 0 0,-4-2 0,2 1 0,-1-4 0,-4-3 0,4 1 0,-5-3 0,4 5 0,-1-1 0,1 1 0,2 1 0,-2 1 0,4 0 0,-6 0 0,3-3 0,-1 1 0,0 1 0,2 3 0,0 1 0,-2 2 0,2-1 0,-4 2 0,-5 0 0,-3-3 0,-1 3 0,-2-3 0,-6 3 0,-7 0 0,-9 0 0,-10 0 0,-1 5 0,8-3 0,-22 3 0,1 1 0,8-4 0,-37 4 0,28 1 0,-28-6 0,11 11 0,30-10 0,-13 9 0,29-10 0,-50 12 0,39-12 0,-7 6 0,-7 0 0,8-6 0,-1 0 0,-4 5 0,-4 1 0,-26-7 0,2 1 0,-10 11-299,0-11 0,0 0 299,0 10 0,0-10 0,-1 0 0,2 11 0,7-11 0,2-1 0,4 12 0,19-12 0,0 1 0,-21 11 0,32-11 0,1-1 0,-15 10 0,-27-3 0,28-3 598,-28 8-598,21-10 0,13 4 0,-18 1 0,-18-6 0,32 6 0,-1 0 0,-31-5 0,18 9 0,0-10 0,-9 10 0,-9-9 0,6 4 0,32-5 0,-3-2 0,-5 1 0,-1 0 0,2 0 0,-2 0 0,-24 4 0,8 0 0,16-2 0,10 1 0,-3 1 0,-29-4 0,27 0 0,-11 0 0,2 0 0,16 0 0,-1 0 0,-5 0 0,-40 0 0,28 0 0,4 0 0,3 0 0,15 0 0,-27 0 0,-9 0 0,35 0 0,-26 0 0,29 0 0,-22-7 0,3 6 0,-5-3 0,-1 1 0,-11 3 0,20-3 0,0 0 0,-18 1 0,5-4 0,-2-1 0,-21 5 0,16-2 0,3 0 0,6-2 0,12 6 0,0-1 0,0-4 0,-13 4 0,0 2 0,13-1 0,-21-3 0,-4-2 0,2-3 0,14 4 0,-3-1 0,8-2 0,3 1 0,-29 4 0,36-1 0,-3-1 0,1 0 0,1 0 0,-26 2 0,1-5 0,1 0 0,10 5 0,-24-5 0,20 7 0,17-6 0,0 6 0,1-1 0,9-4 0,-19-3 0,-4 1 0,-12 3 0,6-6 0,-5-2 0,4 7 0,4 1 0,-18-5 0,27 5 0,1 1 0,-18-4 0,-6 5 0,10-5 0,23 1 0,22 5 0,-33-4 0,-6-2 0,19 7 0,-4-1 0,-4-6 0,-2 0-427,-17 3 0,-1-1 427,3-3 0,-1 0 0,-8 3 0,2 1-80,25-3 1,3 1 79,-11 5 0,2 1 0,-28-6 0,18 6 0,18 0 0,5 0 0,23 0 0,-22 1 0,-6-2 847,-18-5-847,21 5 0,-3 0 0,1-3 0,4 1 166,-12 3-166,1 0 0,-3 0 0,-18 0 0,9 0 0,-16 0 0,67 0 0,-58 0 0,55 0 0,-27 3 0,-10 4 0,-11-2 0,-18 7 0,22-7 0,1-1 0,-2 3 0,13-3 0,-4-1 0,3 1 0,4 0 0,-26-2 0,2 5 0,2 0 0,7-5 0,21 2 0,-4-1 0,-8-2 0,2-2 0,-24 1 0,-2 0 0,2 0 0,4 6 0,29-6 0,-2 1 0,0 2 0,2-1 0,-10-2 0,-32 0 0,64 3 0,-16-2 0,23 4 0,-8-4 0,21 2 0,5-3 0,1 0 0,0 2 0,0-2 0,0 4 0,-1-4 0,1 4 0,-2-4 0,1 4 0,-3-1 0,2 1 0,-25 3 0,16 0 0,-14 0 0,23-4 0,4-1 0,-2 1 0,2-1 0,-3 3 0,-1-4 0,2 7 0,-2-7 0,1 4 0,-1-2 0,0 1 0,-3 0 0,3 0 0,-2 1 0,5-1 0,-2 0 0,2-2 0,1 2 0,-2-4 0,4 4 0,-4-3 0,3 2 0,-2 0 0,0-1 0,1 2 0,-2-4 0,4 4 0,-4-4 0,4 4 0,-4-1 0,2-1 0,-1 2 0,1-4 0,2 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6C72EB-0217-844E-BBA4-4ECE18E284B7}" type="datetimeFigureOut">
              <a:rPr lang="en-US" smtClean="0"/>
              <a:t>5/8/2023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5BF33A-BBAC-724E-B800-B3F30A8FC214}" type="slidenum">
              <a:rPr lang="en-US" smtClean="0"/>
              <a:t>‹#›</a:t>
            </a:fld>
            <a:endParaRPr lang="en-US"/>
          </a:p>
        </p:txBody>
      </p:sp>
    </p:spTree>
    <p:extLst>
      <p:ext uri="{BB962C8B-B14F-4D97-AF65-F5344CB8AC3E}">
        <p14:creationId xmlns:p14="http://schemas.microsoft.com/office/powerpoint/2010/main" val="1372806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5BF33A-BBAC-724E-B800-B3F30A8FC214}" type="slidenum">
              <a:rPr lang="en-US" smtClean="0"/>
              <a:t>1</a:t>
            </a:fld>
            <a:endParaRPr lang="en-US"/>
          </a:p>
        </p:txBody>
      </p:sp>
    </p:spTree>
    <p:extLst>
      <p:ext uri="{BB962C8B-B14F-4D97-AF65-F5344CB8AC3E}">
        <p14:creationId xmlns:p14="http://schemas.microsoft.com/office/powerpoint/2010/main" val="3724606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5BF33A-BBAC-724E-B800-B3F30A8FC214}" type="slidenum">
              <a:rPr lang="en-US" smtClean="0"/>
              <a:t>19</a:t>
            </a:fld>
            <a:endParaRPr lang="en-US"/>
          </a:p>
        </p:txBody>
      </p:sp>
    </p:spTree>
    <p:extLst>
      <p:ext uri="{BB962C8B-B14F-4D97-AF65-F5344CB8AC3E}">
        <p14:creationId xmlns:p14="http://schemas.microsoft.com/office/powerpoint/2010/main" val="1051989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5BF33A-BBAC-724E-B800-B3F30A8FC214}" type="slidenum">
              <a:rPr lang="en-US" smtClean="0"/>
              <a:t>20</a:t>
            </a:fld>
            <a:endParaRPr lang="en-US"/>
          </a:p>
        </p:txBody>
      </p:sp>
    </p:spTree>
    <p:extLst>
      <p:ext uri="{BB962C8B-B14F-4D97-AF65-F5344CB8AC3E}">
        <p14:creationId xmlns:p14="http://schemas.microsoft.com/office/powerpoint/2010/main" val="3891169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5BF33A-BBAC-724E-B800-B3F30A8FC214}" type="slidenum">
              <a:rPr lang="en-US" smtClean="0"/>
              <a:t>21</a:t>
            </a:fld>
            <a:endParaRPr lang="en-US"/>
          </a:p>
        </p:txBody>
      </p:sp>
    </p:spTree>
    <p:extLst>
      <p:ext uri="{BB962C8B-B14F-4D97-AF65-F5344CB8AC3E}">
        <p14:creationId xmlns:p14="http://schemas.microsoft.com/office/powerpoint/2010/main" val="2442819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5BF33A-BBAC-724E-B800-B3F30A8FC214}" type="slidenum">
              <a:rPr lang="en-US" smtClean="0"/>
              <a:t>22</a:t>
            </a:fld>
            <a:endParaRPr lang="en-US"/>
          </a:p>
        </p:txBody>
      </p:sp>
    </p:spTree>
    <p:extLst>
      <p:ext uri="{BB962C8B-B14F-4D97-AF65-F5344CB8AC3E}">
        <p14:creationId xmlns:p14="http://schemas.microsoft.com/office/powerpoint/2010/main" val="3627017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5BF33A-BBAC-724E-B800-B3F30A8FC214}" type="slidenum">
              <a:rPr lang="en-US" smtClean="0"/>
              <a:t>23</a:t>
            </a:fld>
            <a:endParaRPr lang="en-US"/>
          </a:p>
        </p:txBody>
      </p:sp>
    </p:spTree>
    <p:extLst>
      <p:ext uri="{BB962C8B-B14F-4D97-AF65-F5344CB8AC3E}">
        <p14:creationId xmlns:p14="http://schemas.microsoft.com/office/powerpoint/2010/main" val="2438269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5BF33A-BBAC-724E-B800-B3F30A8FC214}" type="slidenum">
              <a:rPr lang="en-US" smtClean="0"/>
              <a:t>24</a:t>
            </a:fld>
            <a:endParaRPr lang="en-US"/>
          </a:p>
        </p:txBody>
      </p:sp>
    </p:spTree>
    <p:extLst>
      <p:ext uri="{BB962C8B-B14F-4D97-AF65-F5344CB8AC3E}">
        <p14:creationId xmlns:p14="http://schemas.microsoft.com/office/powerpoint/2010/main" val="4096140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5BF33A-BBAC-724E-B800-B3F30A8FC214}" type="slidenum">
              <a:rPr lang="en-US" smtClean="0"/>
              <a:t>25</a:t>
            </a:fld>
            <a:endParaRPr lang="en-US"/>
          </a:p>
        </p:txBody>
      </p:sp>
    </p:spTree>
    <p:extLst>
      <p:ext uri="{BB962C8B-B14F-4D97-AF65-F5344CB8AC3E}">
        <p14:creationId xmlns:p14="http://schemas.microsoft.com/office/powerpoint/2010/main" val="3660752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5BF33A-BBAC-724E-B800-B3F30A8FC214}" type="slidenum">
              <a:rPr lang="en-US" smtClean="0"/>
              <a:t>26</a:t>
            </a:fld>
            <a:endParaRPr lang="en-US"/>
          </a:p>
        </p:txBody>
      </p:sp>
    </p:spTree>
    <p:extLst>
      <p:ext uri="{BB962C8B-B14F-4D97-AF65-F5344CB8AC3E}">
        <p14:creationId xmlns:p14="http://schemas.microsoft.com/office/powerpoint/2010/main" val="28157968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5BF33A-BBAC-724E-B800-B3F30A8FC214}" type="slidenum">
              <a:rPr lang="en-US" smtClean="0"/>
              <a:t>28</a:t>
            </a:fld>
            <a:endParaRPr lang="en-US"/>
          </a:p>
        </p:txBody>
      </p:sp>
    </p:spTree>
    <p:extLst>
      <p:ext uri="{BB962C8B-B14F-4D97-AF65-F5344CB8AC3E}">
        <p14:creationId xmlns:p14="http://schemas.microsoft.com/office/powerpoint/2010/main" val="1109209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5BF33A-BBAC-724E-B800-B3F30A8FC214}" type="slidenum">
              <a:rPr lang="en-US" smtClean="0"/>
              <a:t>29</a:t>
            </a:fld>
            <a:endParaRPr lang="en-US"/>
          </a:p>
        </p:txBody>
      </p:sp>
    </p:spTree>
    <p:extLst>
      <p:ext uri="{BB962C8B-B14F-4D97-AF65-F5344CB8AC3E}">
        <p14:creationId xmlns:p14="http://schemas.microsoft.com/office/powerpoint/2010/main" val="1185773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5BF33A-BBAC-724E-B800-B3F30A8FC214}" type="slidenum">
              <a:rPr lang="en-US" smtClean="0"/>
              <a:t>2</a:t>
            </a:fld>
            <a:endParaRPr lang="en-US"/>
          </a:p>
        </p:txBody>
      </p:sp>
    </p:spTree>
    <p:extLst>
      <p:ext uri="{BB962C8B-B14F-4D97-AF65-F5344CB8AC3E}">
        <p14:creationId xmlns:p14="http://schemas.microsoft.com/office/powerpoint/2010/main" val="2645173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5BF33A-BBAC-724E-B800-B3F30A8FC214}" type="slidenum">
              <a:rPr lang="en-US" smtClean="0"/>
              <a:t>30</a:t>
            </a:fld>
            <a:endParaRPr lang="en-US"/>
          </a:p>
        </p:txBody>
      </p:sp>
    </p:spTree>
    <p:extLst>
      <p:ext uri="{BB962C8B-B14F-4D97-AF65-F5344CB8AC3E}">
        <p14:creationId xmlns:p14="http://schemas.microsoft.com/office/powerpoint/2010/main" val="1840776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5BF33A-BBAC-724E-B800-B3F30A8FC214}" type="slidenum">
              <a:rPr lang="en-US" smtClean="0"/>
              <a:t>31</a:t>
            </a:fld>
            <a:endParaRPr lang="en-US"/>
          </a:p>
        </p:txBody>
      </p:sp>
    </p:spTree>
    <p:extLst>
      <p:ext uri="{BB962C8B-B14F-4D97-AF65-F5344CB8AC3E}">
        <p14:creationId xmlns:p14="http://schemas.microsoft.com/office/powerpoint/2010/main" val="22999097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5BF33A-BBAC-724E-B800-B3F30A8FC214}" type="slidenum">
              <a:rPr lang="en-US" smtClean="0"/>
              <a:t>32</a:t>
            </a:fld>
            <a:endParaRPr lang="en-US"/>
          </a:p>
        </p:txBody>
      </p:sp>
    </p:spTree>
    <p:extLst>
      <p:ext uri="{BB962C8B-B14F-4D97-AF65-F5344CB8AC3E}">
        <p14:creationId xmlns:p14="http://schemas.microsoft.com/office/powerpoint/2010/main" val="2768980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5BF33A-BBAC-724E-B800-B3F30A8FC214}" type="slidenum">
              <a:rPr lang="en-US" smtClean="0"/>
              <a:t>3</a:t>
            </a:fld>
            <a:endParaRPr lang="en-US"/>
          </a:p>
        </p:txBody>
      </p:sp>
    </p:spTree>
    <p:extLst>
      <p:ext uri="{BB962C8B-B14F-4D97-AF65-F5344CB8AC3E}">
        <p14:creationId xmlns:p14="http://schemas.microsoft.com/office/powerpoint/2010/main" val="289297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5BF33A-BBAC-724E-B800-B3F30A8FC214}" type="slidenum">
              <a:rPr lang="en-US" smtClean="0"/>
              <a:t>7</a:t>
            </a:fld>
            <a:endParaRPr lang="en-US"/>
          </a:p>
        </p:txBody>
      </p:sp>
    </p:spTree>
    <p:extLst>
      <p:ext uri="{BB962C8B-B14F-4D97-AF65-F5344CB8AC3E}">
        <p14:creationId xmlns:p14="http://schemas.microsoft.com/office/powerpoint/2010/main" val="1409943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5BF33A-BBAC-724E-B800-B3F30A8FC214}" type="slidenum">
              <a:rPr lang="en-US" smtClean="0"/>
              <a:t>9</a:t>
            </a:fld>
            <a:endParaRPr lang="en-US"/>
          </a:p>
        </p:txBody>
      </p:sp>
    </p:spTree>
    <p:extLst>
      <p:ext uri="{BB962C8B-B14F-4D97-AF65-F5344CB8AC3E}">
        <p14:creationId xmlns:p14="http://schemas.microsoft.com/office/powerpoint/2010/main" val="2240669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5BF33A-BBAC-724E-B800-B3F30A8FC214}" type="slidenum">
              <a:rPr lang="en-US" smtClean="0"/>
              <a:t>10</a:t>
            </a:fld>
            <a:endParaRPr lang="en-US"/>
          </a:p>
        </p:txBody>
      </p:sp>
    </p:spTree>
    <p:extLst>
      <p:ext uri="{BB962C8B-B14F-4D97-AF65-F5344CB8AC3E}">
        <p14:creationId xmlns:p14="http://schemas.microsoft.com/office/powerpoint/2010/main" val="3777677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5BF33A-BBAC-724E-B800-B3F30A8FC214}" type="slidenum">
              <a:rPr lang="en-US" smtClean="0"/>
              <a:t>11</a:t>
            </a:fld>
            <a:endParaRPr lang="en-US"/>
          </a:p>
        </p:txBody>
      </p:sp>
    </p:spTree>
    <p:extLst>
      <p:ext uri="{BB962C8B-B14F-4D97-AF65-F5344CB8AC3E}">
        <p14:creationId xmlns:p14="http://schemas.microsoft.com/office/powerpoint/2010/main" val="1693403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5BF33A-BBAC-724E-B800-B3F30A8FC214}" type="slidenum">
              <a:rPr lang="en-US" smtClean="0"/>
              <a:t>12</a:t>
            </a:fld>
            <a:endParaRPr lang="en-US"/>
          </a:p>
        </p:txBody>
      </p:sp>
    </p:spTree>
    <p:extLst>
      <p:ext uri="{BB962C8B-B14F-4D97-AF65-F5344CB8AC3E}">
        <p14:creationId xmlns:p14="http://schemas.microsoft.com/office/powerpoint/2010/main" val="354730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5BF33A-BBAC-724E-B800-B3F30A8FC214}" type="slidenum">
              <a:rPr lang="en-US" smtClean="0"/>
              <a:t>18</a:t>
            </a:fld>
            <a:endParaRPr lang="en-US"/>
          </a:p>
        </p:txBody>
      </p:sp>
    </p:spTree>
    <p:extLst>
      <p:ext uri="{BB962C8B-B14F-4D97-AF65-F5344CB8AC3E}">
        <p14:creationId xmlns:p14="http://schemas.microsoft.com/office/powerpoint/2010/main" val="4162261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4F240E7-1FFC-D043-B3F6-F3B786071626}"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1E71E-37DC-9E46-AB3D-54ADD69CAC0E}" type="slidenum">
              <a:rPr lang="en-US" smtClean="0"/>
              <a:t>‹#›</a:t>
            </a:fld>
            <a:endParaRPr lang="en-US"/>
          </a:p>
        </p:txBody>
      </p:sp>
    </p:spTree>
    <p:extLst>
      <p:ext uri="{BB962C8B-B14F-4D97-AF65-F5344CB8AC3E}">
        <p14:creationId xmlns:p14="http://schemas.microsoft.com/office/powerpoint/2010/main" val="2484907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F240E7-1FFC-D043-B3F6-F3B786071626}"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1E71E-37DC-9E46-AB3D-54ADD69CAC0E}" type="slidenum">
              <a:rPr lang="en-US" smtClean="0"/>
              <a:t>‹#›</a:t>
            </a:fld>
            <a:endParaRPr lang="en-US"/>
          </a:p>
        </p:txBody>
      </p:sp>
    </p:spTree>
    <p:extLst>
      <p:ext uri="{BB962C8B-B14F-4D97-AF65-F5344CB8AC3E}">
        <p14:creationId xmlns:p14="http://schemas.microsoft.com/office/powerpoint/2010/main" val="2376143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F240E7-1FFC-D043-B3F6-F3B786071626}"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1E71E-37DC-9E46-AB3D-54ADD69CAC0E}" type="slidenum">
              <a:rPr lang="en-US" smtClean="0"/>
              <a:t>‹#›</a:t>
            </a:fld>
            <a:endParaRPr lang="en-US"/>
          </a:p>
        </p:txBody>
      </p:sp>
    </p:spTree>
    <p:extLst>
      <p:ext uri="{BB962C8B-B14F-4D97-AF65-F5344CB8AC3E}">
        <p14:creationId xmlns:p14="http://schemas.microsoft.com/office/powerpoint/2010/main" val="2253093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F240E7-1FFC-D043-B3F6-F3B786071626}"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1E71E-37DC-9E46-AB3D-54ADD69CAC0E}" type="slidenum">
              <a:rPr lang="en-US" smtClean="0"/>
              <a:t>‹#›</a:t>
            </a:fld>
            <a:endParaRPr lang="en-US"/>
          </a:p>
        </p:txBody>
      </p:sp>
    </p:spTree>
    <p:extLst>
      <p:ext uri="{BB962C8B-B14F-4D97-AF65-F5344CB8AC3E}">
        <p14:creationId xmlns:p14="http://schemas.microsoft.com/office/powerpoint/2010/main" val="594183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F240E7-1FFC-D043-B3F6-F3B786071626}"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1E71E-37DC-9E46-AB3D-54ADD69CAC0E}" type="slidenum">
              <a:rPr lang="en-US" smtClean="0"/>
              <a:t>‹#›</a:t>
            </a:fld>
            <a:endParaRPr lang="en-US"/>
          </a:p>
        </p:txBody>
      </p:sp>
    </p:spTree>
    <p:extLst>
      <p:ext uri="{BB962C8B-B14F-4D97-AF65-F5344CB8AC3E}">
        <p14:creationId xmlns:p14="http://schemas.microsoft.com/office/powerpoint/2010/main" val="2754551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F240E7-1FFC-D043-B3F6-F3B786071626}"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41E71E-37DC-9E46-AB3D-54ADD69CAC0E}" type="slidenum">
              <a:rPr lang="en-US" smtClean="0"/>
              <a:t>‹#›</a:t>
            </a:fld>
            <a:endParaRPr lang="en-US"/>
          </a:p>
        </p:txBody>
      </p:sp>
    </p:spTree>
    <p:extLst>
      <p:ext uri="{BB962C8B-B14F-4D97-AF65-F5344CB8AC3E}">
        <p14:creationId xmlns:p14="http://schemas.microsoft.com/office/powerpoint/2010/main" val="2812605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F240E7-1FFC-D043-B3F6-F3B786071626}" type="datetimeFigureOut">
              <a:rPr lang="en-US" smtClean="0"/>
              <a:t>5/8/2023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41E71E-37DC-9E46-AB3D-54ADD69CAC0E}" type="slidenum">
              <a:rPr lang="en-US" smtClean="0"/>
              <a:t>‹#›</a:t>
            </a:fld>
            <a:endParaRPr lang="en-US"/>
          </a:p>
        </p:txBody>
      </p:sp>
    </p:spTree>
    <p:extLst>
      <p:ext uri="{BB962C8B-B14F-4D97-AF65-F5344CB8AC3E}">
        <p14:creationId xmlns:p14="http://schemas.microsoft.com/office/powerpoint/2010/main" val="76468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F240E7-1FFC-D043-B3F6-F3B786071626}" type="datetimeFigureOut">
              <a:rPr lang="en-US" smtClean="0"/>
              <a:t>5/8/2023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41E71E-37DC-9E46-AB3D-54ADD69CAC0E}" type="slidenum">
              <a:rPr lang="en-US" smtClean="0"/>
              <a:t>‹#›</a:t>
            </a:fld>
            <a:endParaRPr lang="en-US"/>
          </a:p>
        </p:txBody>
      </p:sp>
    </p:spTree>
    <p:extLst>
      <p:ext uri="{BB962C8B-B14F-4D97-AF65-F5344CB8AC3E}">
        <p14:creationId xmlns:p14="http://schemas.microsoft.com/office/powerpoint/2010/main" val="1456774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F240E7-1FFC-D043-B3F6-F3B786071626}" type="datetimeFigureOut">
              <a:rPr lang="en-US" smtClean="0"/>
              <a:t>5/8/2023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41E71E-37DC-9E46-AB3D-54ADD69CAC0E}" type="slidenum">
              <a:rPr lang="en-US" smtClean="0"/>
              <a:t>‹#›</a:t>
            </a:fld>
            <a:endParaRPr lang="en-US"/>
          </a:p>
        </p:txBody>
      </p:sp>
    </p:spTree>
    <p:extLst>
      <p:ext uri="{BB962C8B-B14F-4D97-AF65-F5344CB8AC3E}">
        <p14:creationId xmlns:p14="http://schemas.microsoft.com/office/powerpoint/2010/main" val="2179906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F240E7-1FFC-D043-B3F6-F3B786071626}"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41E71E-37DC-9E46-AB3D-54ADD69CAC0E}" type="slidenum">
              <a:rPr lang="en-US" smtClean="0"/>
              <a:t>‹#›</a:t>
            </a:fld>
            <a:endParaRPr lang="en-US"/>
          </a:p>
        </p:txBody>
      </p:sp>
    </p:spTree>
    <p:extLst>
      <p:ext uri="{BB962C8B-B14F-4D97-AF65-F5344CB8AC3E}">
        <p14:creationId xmlns:p14="http://schemas.microsoft.com/office/powerpoint/2010/main" val="1571632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F240E7-1FFC-D043-B3F6-F3B786071626}"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41E71E-37DC-9E46-AB3D-54ADD69CAC0E}" type="slidenum">
              <a:rPr lang="en-US" smtClean="0"/>
              <a:t>‹#›</a:t>
            </a:fld>
            <a:endParaRPr lang="en-US"/>
          </a:p>
        </p:txBody>
      </p:sp>
    </p:spTree>
    <p:extLst>
      <p:ext uri="{BB962C8B-B14F-4D97-AF65-F5344CB8AC3E}">
        <p14:creationId xmlns:p14="http://schemas.microsoft.com/office/powerpoint/2010/main" val="1702110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F240E7-1FFC-D043-B3F6-F3B786071626}" type="datetimeFigureOut">
              <a:rPr lang="en-US" smtClean="0"/>
              <a:t>5/8/2023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41E71E-37DC-9E46-AB3D-54ADD69CAC0E}" type="slidenum">
              <a:rPr lang="en-US" smtClean="0"/>
              <a:t>‹#›</a:t>
            </a:fld>
            <a:endParaRPr lang="en-US"/>
          </a:p>
        </p:txBody>
      </p:sp>
    </p:spTree>
    <p:extLst>
      <p:ext uri="{BB962C8B-B14F-4D97-AF65-F5344CB8AC3E}">
        <p14:creationId xmlns:p14="http://schemas.microsoft.com/office/powerpoint/2010/main" val="289936956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https://www.forbes.com/sites/garydrenik/2023/01/11/large-language-models-will-define-artificial-intelligence/?sh=19790647b60f"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spectrum.ieee.org/andrey-markov-and-claude-shannon-built-the-first-language-generation-model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ted.com/talks/sal_khan_the_amazing_ai_super_tutor_for_students_and_teachers/c"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chrome.google.com/webstore/detail/talk-to-chatgpt/hodadfhfagpiemkeoliaelelfbboamlk" TargetMode="External"/><Relationship Id="rId4" Type="http://schemas.openxmlformats.org/officeDocument/2006/relationships/hyperlink" Target="https://www.linkedin.com/pulse/chat-gpt-fully-accessible-jaws-macharia-waruingi"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ted.com/talks/sal_khan_the_amazing_ai_super_tutor_for_students_and_teachers/c"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customXml" Target="../ink/ink1.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apps.apple.com/us/app/call-annie/id6447928709" TargetMode="External"/></Relationships>
</file>

<file path=ppt/slides/_rels/slide27.xml.rels><?xml version="1.0" encoding="UTF-8" standalone="yes"?>
<Relationships xmlns="http://schemas.openxmlformats.org/package/2006/relationships"><Relationship Id="rId2" Type="http://schemas.openxmlformats.org/officeDocument/2006/relationships/hyperlink" Target="https://time.com/6273743/thinking-that-could-doom-us-with-ai/"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7.jpeg"/><Relationship Id="rId7"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hyperlink" Target="http://humanetech.com/podcast/the-three-rules-of-humane-tech" TargetMode="External"/><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en.wikipedia.org/wiki/ELIZA"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arxiv.org/pdf/2304.13712.pdf"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 name="Freeform: Shape 64" hidden="1">
            <a:extLst>
              <a:ext uri="{FF2B5EF4-FFF2-40B4-BE49-F238E27FC236}">
                <a16:creationId xmlns:a16="http://schemas.microsoft.com/office/drawing/2014/main" id="{DFCA2118-59A2-4310-A4B2-F2CBA821E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 of prompt field for GPT-4.  Text above the form field says GPT-4 currently has a cap of 25 messages every 3 hours. Below it states ChatGPT may produce inaccurate information about people, places, or facts. &#10;&#10;">
            <a:extLst>
              <a:ext uri="{FF2B5EF4-FFF2-40B4-BE49-F238E27FC236}">
                <a16:creationId xmlns:a16="http://schemas.microsoft.com/office/drawing/2014/main" id="{C2976F9E-AB68-C8D6-37B7-D173AED656D2}"/>
              </a:ext>
            </a:extLst>
          </p:cNvPr>
          <p:cNvPicPr>
            <a:picLocks noChangeAspect="1"/>
          </p:cNvPicPr>
          <p:nvPr/>
        </p:nvPicPr>
        <p:blipFill>
          <a:blip r:embed="rId3"/>
          <a:stretch>
            <a:fillRect/>
          </a:stretch>
        </p:blipFill>
        <p:spPr>
          <a:xfrm>
            <a:off x="0" y="1268665"/>
            <a:ext cx="12192000" cy="2285996"/>
          </a:xfrm>
          <a:prstGeom prst="rect">
            <a:avLst/>
          </a:prstGeom>
        </p:spPr>
      </p:pic>
      <p:sp>
        <p:nvSpPr>
          <p:cNvPr id="8" name="Subtitle 2">
            <a:extLst>
              <a:ext uri="{FF2B5EF4-FFF2-40B4-BE49-F238E27FC236}">
                <a16:creationId xmlns:a16="http://schemas.microsoft.com/office/drawing/2014/main" id="{E92499C9-C9C1-311B-1C7D-670576848344}"/>
              </a:ext>
            </a:extLst>
          </p:cNvPr>
          <p:cNvSpPr txBox="1">
            <a:spLocks/>
          </p:cNvSpPr>
          <p:nvPr/>
        </p:nvSpPr>
        <p:spPr>
          <a:xfrm>
            <a:off x="3776296" y="5733923"/>
            <a:ext cx="4639408" cy="899835"/>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a:solidFill>
                  <a:schemeClr val="tx1">
                    <a:lumMod val="85000"/>
                    <a:lumOff val="15000"/>
                  </a:schemeClr>
                </a:solidFill>
              </a:rPr>
              <a:t>Joe </a:t>
            </a:r>
            <a:r>
              <a:rPr lang="en-US" sz="1600" err="1">
                <a:solidFill>
                  <a:schemeClr val="tx1">
                    <a:lumMod val="85000"/>
                    <a:lumOff val="15000"/>
                  </a:schemeClr>
                </a:solidFill>
              </a:rPr>
              <a:t>Dlugo</a:t>
            </a:r>
            <a:endParaRPr lang="en-US" sz="1600">
              <a:solidFill>
                <a:schemeClr val="tx1">
                  <a:lumMod val="85000"/>
                  <a:lumOff val="15000"/>
                </a:schemeClr>
              </a:solidFill>
            </a:endParaRPr>
          </a:p>
        </p:txBody>
      </p:sp>
      <p:sp>
        <p:nvSpPr>
          <p:cNvPr id="3" name="Subtitle 2">
            <a:extLst>
              <a:ext uri="{FF2B5EF4-FFF2-40B4-BE49-F238E27FC236}">
                <a16:creationId xmlns:a16="http://schemas.microsoft.com/office/drawing/2014/main" id="{D1EA4299-C04F-25C5-D185-4756E0A3ACA4}"/>
              </a:ext>
            </a:extLst>
          </p:cNvPr>
          <p:cNvSpPr>
            <a:spLocks noGrp="1"/>
          </p:cNvSpPr>
          <p:nvPr>
            <p:ph type="subTitle" idx="1"/>
          </p:nvPr>
        </p:nvSpPr>
        <p:spPr>
          <a:xfrm>
            <a:off x="2376853" y="4940492"/>
            <a:ext cx="7315199" cy="336959"/>
          </a:xfrm>
        </p:spPr>
        <p:txBody>
          <a:bodyPr anchor="t">
            <a:normAutofit/>
          </a:bodyPr>
          <a:lstStyle/>
          <a:p>
            <a:r>
              <a:rPr lang="en-US" sz="1600">
                <a:solidFill>
                  <a:schemeClr val="tx1">
                    <a:lumMod val="85000"/>
                    <a:lumOff val="15000"/>
                  </a:schemeClr>
                </a:solidFill>
              </a:rPr>
              <a:t>Early implications for educators of students with blindness and low vision</a:t>
            </a:r>
          </a:p>
        </p:txBody>
      </p:sp>
      <p:sp>
        <p:nvSpPr>
          <p:cNvPr id="2" name="Title 1">
            <a:extLst>
              <a:ext uri="{FF2B5EF4-FFF2-40B4-BE49-F238E27FC236}">
                <a16:creationId xmlns:a16="http://schemas.microsoft.com/office/drawing/2014/main" id="{33C7598E-BD4D-E6CD-1864-2AF6806092BE}"/>
              </a:ext>
            </a:extLst>
          </p:cNvPr>
          <p:cNvSpPr>
            <a:spLocks noGrp="1"/>
          </p:cNvSpPr>
          <p:nvPr>
            <p:ph type="ctrTitle"/>
          </p:nvPr>
        </p:nvSpPr>
        <p:spPr>
          <a:xfrm>
            <a:off x="1237471" y="4073370"/>
            <a:ext cx="9681882" cy="739880"/>
          </a:xfrm>
        </p:spPr>
        <p:txBody>
          <a:bodyPr anchor="b">
            <a:normAutofit/>
          </a:bodyPr>
          <a:lstStyle/>
          <a:p>
            <a:r>
              <a:rPr lang="en-US" sz="3600" dirty="0">
                <a:solidFill>
                  <a:schemeClr val="tx1">
                    <a:lumMod val="85000"/>
                    <a:lumOff val="15000"/>
                  </a:schemeClr>
                </a:solidFill>
              </a:rPr>
              <a:t>An Introduction to </a:t>
            </a:r>
            <a:r>
              <a:rPr lang="en-US" sz="3600" dirty="0" err="1">
                <a:solidFill>
                  <a:schemeClr val="tx1">
                    <a:lumMod val="85000"/>
                    <a:lumOff val="15000"/>
                  </a:schemeClr>
                </a:solidFill>
              </a:rPr>
              <a:t>ChatGPT</a:t>
            </a:r>
            <a:endParaRPr lang="en-US" sz="3600" dirty="0">
              <a:solidFill>
                <a:schemeClr val="tx1">
                  <a:lumMod val="85000"/>
                  <a:lumOff val="15000"/>
                </a:schemeClr>
              </a:solidFill>
            </a:endParaRPr>
          </a:p>
        </p:txBody>
      </p:sp>
    </p:spTree>
    <p:extLst>
      <p:ext uri="{BB962C8B-B14F-4D97-AF65-F5344CB8AC3E}">
        <p14:creationId xmlns:p14="http://schemas.microsoft.com/office/powerpoint/2010/main" val="2440047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D75996-7F4F-D9D1-C42B-54C3555A9701}"/>
              </a:ext>
            </a:extLst>
          </p:cNvPr>
          <p:cNvSpPr txBox="1"/>
          <p:nvPr/>
        </p:nvSpPr>
        <p:spPr>
          <a:xfrm>
            <a:off x="838199" y="1511808"/>
            <a:ext cx="10366829" cy="461665"/>
          </a:xfrm>
          <a:prstGeom prst="rect">
            <a:avLst/>
          </a:prstGeom>
          <a:noFill/>
        </p:spPr>
        <p:txBody>
          <a:bodyPr wrap="square" rtlCol="0">
            <a:spAutoFit/>
          </a:bodyPr>
          <a:lstStyle/>
          <a:p>
            <a:r>
              <a:rPr lang="en-US" sz="2400" dirty="0"/>
              <a:t>SMART Goal</a:t>
            </a:r>
          </a:p>
        </p:txBody>
      </p:sp>
      <p:sp>
        <p:nvSpPr>
          <p:cNvPr id="3" name="Title 2">
            <a:extLst>
              <a:ext uri="{FF2B5EF4-FFF2-40B4-BE49-F238E27FC236}">
                <a16:creationId xmlns:a16="http://schemas.microsoft.com/office/drawing/2014/main" id="{C6B3A70A-701D-C6B9-884A-E72850B9CB06}"/>
              </a:ext>
            </a:extLst>
          </p:cNvPr>
          <p:cNvSpPr>
            <a:spLocks noGrp="1"/>
          </p:cNvSpPr>
          <p:nvPr>
            <p:ph type="title" idx="4294967295"/>
          </p:nvPr>
        </p:nvSpPr>
        <p:spPr/>
        <p:txBody>
          <a:bodyPr/>
          <a:lstStyle/>
          <a:p>
            <a:r>
              <a:rPr lang="en-US" dirty="0"/>
              <a:t>Demonstration</a:t>
            </a:r>
            <a:r>
              <a:rPr lang="en-US" baseline="0" dirty="0"/>
              <a:t> 2</a:t>
            </a:r>
            <a:endParaRPr lang="en-US" dirty="0"/>
          </a:p>
        </p:txBody>
      </p:sp>
    </p:spTree>
    <p:extLst>
      <p:ext uri="{BB962C8B-B14F-4D97-AF65-F5344CB8AC3E}">
        <p14:creationId xmlns:p14="http://schemas.microsoft.com/office/powerpoint/2010/main" val="4090339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D75996-7F4F-D9D1-C42B-54C3555A9701}"/>
              </a:ext>
            </a:extLst>
          </p:cNvPr>
          <p:cNvSpPr txBox="1"/>
          <p:nvPr/>
        </p:nvSpPr>
        <p:spPr>
          <a:xfrm>
            <a:off x="838200" y="1690688"/>
            <a:ext cx="10515600" cy="830997"/>
          </a:xfrm>
          <a:prstGeom prst="rect">
            <a:avLst/>
          </a:prstGeom>
          <a:noFill/>
        </p:spPr>
        <p:txBody>
          <a:bodyPr wrap="square" rtlCol="0">
            <a:spAutoFit/>
          </a:bodyPr>
          <a:lstStyle/>
          <a:p>
            <a:r>
              <a:rPr lang="en-US" sz="2400" dirty="0"/>
              <a:t>Demonstration of </a:t>
            </a:r>
            <a:r>
              <a:rPr lang="en-US" sz="2400" dirty="0" err="1"/>
              <a:t>ChatGPT</a:t>
            </a:r>
            <a:r>
              <a:rPr lang="en-US" sz="2400" dirty="0"/>
              <a:t> generating a summary of bullet-pointed conclusions from a functional vision assessment</a:t>
            </a:r>
          </a:p>
        </p:txBody>
      </p:sp>
      <p:sp>
        <p:nvSpPr>
          <p:cNvPr id="3" name="Title 2">
            <a:extLst>
              <a:ext uri="{FF2B5EF4-FFF2-40B4-BE49-F238E27FC236}">
                <a16:creationId xmlns:a16="http://schemas.microsoft.com/office/drawing/2014/main" id="{F6D982E0-A100-6561-B1C1-C94BAA0C8132}"/>
              </a:ext>
            </a:extLst>
          </p:cNvPr>
          <p:cNvSpPr>
            <a:spLocks noGrp="1"/>
          </p:cNvSpPr>
          <p:nvPr>
            <p:ph type="title" idx="4294967295"/>
          </p:nvPr>
        </p:nvSpPr>
        <p:spPr/>
        <p:txBody>
          <a:bodyPr/>
          <a:lstStyle/>
          <a:p>
            <a:r>
              <a:rPr lang="en-US" dirty="0"/>
              <a:t>Demonstration 3</a:t>
            </a:r>
          </a:p>
        </p:txBody>
      </p:sp>
    </p:spTree>
    <p:extLst>
      <p:ext uri="{BB962C8B-B14F-4D97-AF65-F5344CB8AC3E}">
        <p14:creationId xmlns:p14="http://schemas.microsoft.com/office/powerpoint/2010/main" val="3864486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D75996-7F4F-D9D1-C42B-54C3555A9701}"/>
              </a:ext>
            </a:extLst>
          </p:cNvPr>
          <p:cNvSpPr txBox="1"/>
          <p:nvPr/>
        </p:nvSpPr>
        <p:spPr>
          <a:xfrm>
            <a:off x="838200" y="1560576"/>
            <a:ext cx="10642600" cy="461665"/>
          </a:xfrm>
          <a:prstGeom prst="rect">
            <a:avLst/>
          </a:prstGeom>
          <a:noFill/>
        </p:spPr>
        <p:txBody>
          <a:bodyPr wrap="square" rtlCol="0">
            <a:spAutoFit/>
          </a:bodyPr>
          <a:lstStyle/>
          <a:p>
            <a:r>
              <a:rPr lang="en-US" sz="2400" dirty="0"/>
              <a:t>Demonstration of Chat GPT analyzing student data and drawing insights</a:t>
            </a:r>
          </a:p>
        </p:txBody>
      </p:sp>
      <p:sp>
        <p:nvSpPr>
          <p:cNvPr id="3" name="Title 2">
            <a:extLst>
              <a:ext uri="{FF2B5EF4-FFF2-40B4-BE49-F238E27FC236}">
                <a16:creationId xmlns:a16="http://schemas.microsoft.com/office/drawing/2014/main" id="{9680F3B7-3A03-A6F6-B028-64F2D113D863}"/>
              </a:ext>
            </a:extLst>
          </p:cNvPr>
          <p:cNvSpPr>
            <a:spLocks noGrp="1"/>
          </p:cNvSpPr>
          <p:nvPr>
            <p:ph type="title" idx="4294967295"/>
          </p:nvPr>
        </p:nvSpPr>
        <p:spPr/>
        <p:txBody>
          <a:bodyPr/>
          <a:lstStyle/>
          <a:p>
            <a:r>
              <a:rPr lang="en-US" dirty="0"/>
              <a:t>Demonstration</a:t>
            </a:r>
            <a:r>
              <a:rPr lang="en-US" baseline="0" dirty="0"/>
              <a:t> 4</a:t>
            </a:r>
            <a:endParaRPr lang="en-US" dirty="0"/>
          </a:p>
        </p:txBody>
      </p:sp>
    </p:spTree>
    <p:extLst>
      <p:ext uri="{BB962C8B-B14F-4D97-AF65-F5344CB8AC3E}">
        <p14:creationId xmlns:p14="http://schemas.microsoft.com/office/powerpoint/2010/main" val="1084159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73056F3-A757-0809-2849-B0233A6C5000}"/>
              </a:ext>
            </a:extLst>
          </p:cNvPr>
          <p:cNvSpPr txBox="1"/>
          <p:nvPr/>
        </p:nvSpPr>
        <p:spPr>
          <a:xfrm>
            <a:off x="4014788" y="5933001"/>
            <a:ext cx="7229476" cy="369332"/>
          </a:xfrm>
          <a:prstGeom prst="rect">
            <a:avLst/>
          </a:prstGeom>
          <a:noFill/>
        </p:spPr>
        <p:txBody>
          <a:bodyPr wrap="square" rtlCol="0">
            <a:spAutoFit/>
          </a:bodyPr>
          <a:lstStyle/>
          <a:p>
            <a:r>
              <a:rPr lang="en-US">
                <a:hlinkClick r:id="rId2"/>
              </a:rPr>
              <a:t>Large Language Models Will Define Artificial Intelligence</a:t>
            </a:r>
            <a:r>
              <a:rPr lang="en-US"/>
              <a:t> (Forbes Magazine)</a:t>
            </a:r>
          </a:p>
        </p:txBody>
      </p:sp>
      <p:sp>
        <p:nvSpPr>
          <p:cNvPr id="4" name="TextBox 3">
            <a:extLst>
              <a:ext uri="{FF2B5EF4-FFF2-40B4-BE49-F238E27FC236}">
                <a16:creationId xmlns:a16="http://schemas.microsoft.com/office/drawing/2014/main" id="{1BFA5FDD-7B98-12AD-A9E2-D8C16BBF8647}"/>
              </a:ext>
            </a:extLst>
          </p:cNvPr>
          <p:cNvSpPr txBox="1"/>
          <p:nvPr/>
        </p:nvSpPr>
        <p:spPr>
          <a:xfrm>
            <a:off x="10001251" y="5589087"/>
            <a:ext cx="1243013" cy="369332"/>
          </a:xfrm>
          <a:prstGeom prst="rect">
            <a:avLst/>
          </a:prstGeom>
          <a:noFill/>
        </p:spPr>
        <p:txBody>
          <a:bodyPr wrap="square" rtlCol="0">
            <a:spAutoFit/>
          </a:bodyPr>
          <a:lstStyle/>
          <a:p>
            <a:r>
              <a:rPr lang="en-US"/>
              <a:t>Adi Andrei </a:t>
            </a:r>
          </a:p>
        </p:txBody>
      </p:sp>
      <p:sp>
        <p:nvSpPr>
          <p:cNvPr id="3" name="Content Placeholder 2">
            <a:extLst>
              <a:ext uri="{FF2B5EF4-FFF2-40B4-BE49-F238E27FC236}">
                <a16:creationId xmlns:a16="http://schemas.microsoft.com/office/drawing/2014/main" id="{5E4B329A-95C1-A824-D7B5-269B7613FFF8}"/>
              </a:ext>
            </a:extLst>
          </p:cNvPr>
          <p:cNvSpPr>
            <a:spLocks noGrp="1"/>
          </p:cNvSpPr>
          <p:nvPr>
            <p:ph idx="1"/>
          </p:nvPr>
        </p:nvSpPr>
        <p:spPr/>
        <p:txBody>
          <a:bodyPr/>
          <a:lstStyle/>
          <a:p>
            <a:pPr marL="0" indent="0">
              <a:buNone/>
            </a:pPr>
            <a:r>
              <a:rPr lang="en-US" sz="2800" b="1"/>
              <a:t>Large Language Models </a:t>
            </a:r>
            <a:r>
              <a:rPr lang="en-US" sz="2800"/>
              <a:t>are usually very large (billions to hundreds of billions of parameters) deep-neural-networks, which are trained by going through billions of pages of material in a particular language, while attempting to execute a specific task such as predicting the next word(s) or sentences. As a result, these networks are sensitive to contextual relationships between the elements of that language (words, phrases, </a:t>
            </a:r>
            <a:r>
              <a:rPr lang="en-US" sz="2800" err="1"/>
              <a:t>etc</a:t>
            </a:r>
            <a:r>
              <a:rPr lang="en-US" sz="2800"/>
              <a:t>).</a:t>
            </a:r>
          </a:p>
        </p:txBody>
      </p:sp>
      <p:sp>
        <p:nvSpPr>
          <p:cNvPr id="2" name="Title 1">
            <a:extLst>
              <a:ext uri="{FF2B5EF4-FFF2-40B4-BE49-F238E27FC236}">
                <a16:creationId xmlns:a16="http://schemas.microsoft.com/office/drawing/2014/main" id="{E89D225E-CFD0-14F3-039D-4419D67C3159}"/>
              </a:ext>
            </a:extLst>
          </p:cNvPr>
          <p:cNvSpPr>
            <a:spLocks noGrp="1"/>
          </p:cNvSpPr>
          <p:nvPr>
            <p:ph type="title"/>
          </p:nvPr>
        </p:nvSpPr>
        <p:spPr/>
        <p:txBody>
          <a:bodyPr/>
          <a:lstStyle/>
          <a:p>
            <a:r>
              <a:rPr lang="en-US" dirty="0" err="1"/>
              <a:t>Geeking</a:t>
            </a:r>
            <a:r>
              <a:rPr lang="en-US" dirty="0"/>
              <a:t> out: How does this work? </a:t>
            </a:r>
          </a:p>
        </p:txBody>
      </p:sp>
    </p:spTree>
    <p:extLst>
      <p:ext uri="{BB962C8B-B14F-4D97-AF65-F5344CB8AC3E}">
        <p14:creationId xmlns:p14="http://schemas.microsoft.com/office/powerpoint/2010/main" val="298258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9DB2803-AD69-CA9E-30A7-D2705DE2FA7E}"/>
              </a:ext>
            </a:extLst>
          </p:cNvPr>
          <p:cNvSpPr txBox="1"/>
          <p:nvPr/>
        </p:nvSpPr>
        <p:spPr>
          <a:xfrm>
            <a:off x="4176346" y="6338986"/>
            <a:ext cx="7385539" cy="307777"/>
          </a:xfrm>
          <a:prstGeom prst="rect">
            <a:avLst/>
          </a:prstGeom>
          <a:noFill/>
        </p:spPr>
        <p:txBody>
          <a:bodyPr wrap="square" rtlCol="0">
            <a:spAutoFit/>
          </a:bodyPr>
          <a:lstStyle/>
          <a:p>
            <a:r>
              <a:rPr lang="en-US" sz="1400">
                <a:hlinkClick r:id="rId2"/>
              </a:rPr>
              <a:t>Andrew Markov and Claude Shannon Built the First Language Generation Models | IEEE Spectrum</a:t>
            </a:r>
            <a:endParaRPr lang="en-US" sz="1400"/>
          </a:p>
        </p:txBody>
      </p:sp>
      <p:sp>
        <p:nvSpPr>
          <p:cNvPr id="8" name="TextBox 7">
            <a:extLst>
              <a:ext uri="{FF2B5EF4-FFF2-40B4-BE49-F238E27FC236}">
                <a16:creationId xmlns:a16="http://schemas.microsoft.com/office/drawing/2014/main" id="{27FAA68A-6B14-B3EC-5A1D-5F08E32DBD60}"/>
              </a:ext>
            </a:extLst>
          </p:cNvPr>
          <p:cNvSpPr txBox="1"/>
          <p:nvPr/>
        </p:nvSpPr>
        <p:spPr>
          <a:xfrm>
            <a:off x="838200" y="4265398"/>
            <a:ext cx="10341333" cy="1815882"/>
          </a:xfrm>
          <a:prstGeom prst="rect">
            <a:avLst/>
          </a:prstGeom>
          <a:noFill/>
        </p:spPr>
        <p:txBody>
          <a:bodyPr wrap="square" rtlCol="0">
            <a:spAutoFit/>
          </a:bodyPr>
          <a:lstStyle/>
          <a:p>
            <a:r>
              <a:rPr lang="en-US" sz="2800">
                <a:solidFill>
                  <a:srgbClr val="FFC000"/>
                </a:solidFill>
              </a:rPr>
              <a:t>THE HEAD AND IN FRONTAL ATTACK ON AN ENGLISH WRITER THAT THE CHARACTER OF THIS POINT IS THEREFORE ANOTHER METHOD FOR THE LETTERS THAT THE TIME OF WHO EVER TOLD THE PROBLEM FOR AN UNEXPECTED. </a:t>
            </a:r>
          </a:p>
        </p:txBody>
      </p:sp>
      <p:sp>
        <p:nvSpPr>
          <p:cNvPr id="7" name="Content Placeholder 6">
            <a:extLst>
              <a:ext uri="{FF2B5EF4-FFF2-40B4-BE49-F238E27FC236}">
                <a16:creationId xmlns:a16="http://schemas.microsoft.com/office/drawing/2014/main" id="{C1C0AF9A-348E-CC3E-AFA5-9A89583224E3}"/>
              </a:ext>
            </a:extLst>
          </p:cNvPr>
          <p:cNvSpPr>
            <a:spLocks noGrp="1"/>
          </p:cNvSpPr>
          <p:nvPr>
            <p:ph idx="1"/>
          </p:nvPr>
        </p:nvSpPr>
        <p:spPr>
          <a:xfrm>
            <a:off x="838200" y="1690688"/>
            <a:ext cx="10515600" cy="2317004"/>
          </a:xfrm>
        </p:spPr>
        <p:txBody>
          <a:bodyPr>
            <a:normAutofit fontScale="92500"/>
          </a:bodyPr>
          <a:lstStyle/>
          <a:p>
            <a:r>
              <a:rPr lang="en-US"/>
              <a:t>A Mathematical Theory of Communication</a:t>
            </a:r>
          </a:p>
          <a:p>
            <a:r>
              <a:rPr lang="en-US"/>
              <a:t>Precision measuring of the quantity of information in a message</a:t>
            </a:r>
          </a:p>
          <a:p>
            <a:r>
              <a:rPr lang="en-US"/>
              <a:t>The likelihood of some letter or word appearing could be approximated.</a:t>
            </a:r>
          </a:p>
          <a:p>
            <a:r>
              <a:rPr lang="en-US"/>
              <a:t>The text generated was meaningless but contained approximately the same structure you would see in English. </a:t>
            </a:r>
          </a:p>
          <a:p>
            <a:endParaRPr lang="en-US"/>
          </a:p>
          <a:p>
            <a:endParaRPr lang="en-US"/>
          </a:p>
        </p:txBody>
      </p:sp>
      <p:sp>
        <p:nvSpPr>
          <p:cNvPr id="2" name="Title 1">
            <a:extLst>
              <a:ext uri="{FF2B5EF4-FFF2-40B4-BE49-F238E27FC236}">
                <a16:creationId xmlns:a16="http://schemas.microsoft.com/office/drawing/2014/main" id="{E89D225E-CFD0-14F3-039D-4419D67C3159}"/>
              </a:ext>
            </a:extLst>
          </p:cNvPr>
          <p:cNvSpPr>
            <a:spLocks noGrp="1"/>
          </p:cNvSpPr>
          <p:nvPr>
            <p:ph type="title"/>
          </p:nvPr>
        </p:nvSpPr>
        <p:spPr/>
        <p:txBody>
          <a:bodyPr/>
          <a:lstStyle/>
          <a:p>
            <a:r>
              <a:rPr lang="en-US" dirty="0"/>
              <a:t>Claude Shannon 1948</a:t>
            </a:r>
          </a:p>
        </p:txBody>
      </p:sp>
    </p:spTree>
    <p:extLst>
      <p:ext uri="{BB962C8B-B14F-4D97-AF65-F5344CB8AC3E}">
        <p14:creationId xmlns:p14="http://schemas.microsoft.com/office/powerpoint/2010/main" val="470997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 depiction of a neural network with nodes as dots interconnected in a web.">
            <a:extLst>
              <a:ext uri="{FF2B5EF4-FFF2-40B4-BE49-F238E27FC236}">
                <a16:creationId xmlns:a16="http://schemas.microsoft.com/office/drawing/2014/main" id="{A7CD9BDD-CF70-24D7-8B93-4DED8698D5B5}"/>
              </a:ext>
            </a:extLst>
          </p:cNvPr>
          <p:cNvPicPr>
            <a:picLocks noChangeAspect="1"/>
          </p:cNvPicPr>
          <p:nvPr/>
        </p:nvPicPr>
        <p:blipFill rotWithShape="1">
          <a:blip r:embed="rId2"/>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Content Placeholder 6">
            <a:extLst>
              <a:ext uri="{FF2B5EF4-FFF2-40B4-BE49-F238E27FC236}">
                <a16:creationId xmlns:a16="http://schemas.microsoft.com/office/drawing/2014/main" id="{C1C0AF9A-348E-CC3E-AFA5-9A89583224E3}"/>
              </a:ext>
            </a:extLst>
          </p:cNvPr>
          <p:cNvSpPr>
            <a:spLocks noGrp="1"/>
          </p:cNvSpPr>
          <p:nvPr>
            <p:ph idx="1"/>
          </p:nvPr>
        </p:nvSpPr>
        <p:spPr>
          <a:xfrm>
            <a:off x="640080" y="2872899"/>
            <a:ext cx="4243589" cy="3320668"/>
          </a:xfrm>
        </p:spPr>
        <p:txBody>
          <a:bodyPr>
            <a:normAutofit fontScale="85000" lnSpcReduction="10000"/>
          </a:bodyPr>
          <a:lstStyle/>
          <a:p>
            <a:r>
              <a:rPr lang="en-US" sz="2000" dirty="0"/>
              <a:t>Modeled after function of human brain</a:t>
            </a:r>
          </a:p>
          <a:p>
            <a:r>
              <a:rPr lang="en-US" sz="2000" dirty="0"/>
              <a:t>Interconnected artificial neurons</a:t>
            </a:r>
          </a:p>
          <a:p>
            <a:r>
              <a:rPr lang="en-US" sz="2000" dirty="0"/>
              <a:t>Like a team of workers on an assembly line, tasks are passed progressively through the neurons</a:t>
            </a:r>
          </a:p>
          <a:p>
            <a:r>
              <a:rPr lang="en-US" sz="2000" dirty="0"/>
              <a:t>Although data scientists understand what is happening mathematically, much of the processes remains a mystery due to the sheer volume of neurons involved. </a:t>
            </a:r>
          </a:p>
          <a:p>
            <a:r>
              <a:rPr lang="en-US" sz="2000" dirty="0"/>
              <a:t>Neural networks developed with large influence from Geoffrey Hinton, who has been in the news</a:t>
            </a:r>
          </a:p>
          <a:p>
            <a:endParaRPr lang="en-US" sz="2000" dirty="0"/>
          </a:p>
          <a:p>
            <a:endParaRPr lang="en-US" sz="2000" dirty="0"/>
          </a:p>
        </p:txBody>
      </p:sp>
      <p:sp>
        <p:nvSpPr>
          <p:cNvPr id="2" name="Title 1">
            <a:extLst>
              <a:ext uri="{FF2B5EF4-FFF2-40B4-BE49-F238E27FC236}">
                <a16:creationId xmlns:a16="http://schemas.microsoft.com/office/drawing/2014/main" id="{E89D225E-CFD0-14F3-039D-4419D67C3159}"/>
              </a:ext>
            </a:extLst>
          </p:cNvPr>
          <p:cNvSpPr>
            <a:spLocks noGrp="1"/>
          </p:cNvSpPr>
          <p:nvPr>
            <p:ph type="title"/>
          </p:nvPr>
        </p:nvSpPr>
        <p:spPr>
          <a:xfrm>
            <a:off x="640080" y="325369"/>
            <a:ext cx="4368602" cy="1956841"/>
          </a:xfrm>
        </p:spPr>
        <p:txBody>
          <a:bodyPr anchor="b">
            <a:normAutofit/>
          </a:bodyPr>
          <a:lstStyle/>
          <a:p>
            <a:r>
              <a:rPr lang="en-US" sz="5400" dirty="0"/>
              <a:t>Neural Network</a:t>
            </a:r>
          </a:p>
        </p:txBody>
      </p:sp>
    </p:spTree>
    <p:extLst>
      <p:ext uri="{BB962C8B-B14F-4D97-AF65-F5344CB8AC3E}">
        <p14:creationId xmlns:p14="http://schemas.microsoft.com/office/powerpoint/2010/main" val="1799018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robot teacher instructing a student to read braille">
            <a:extLst>
              <a:ext uri="{FF2B5EF4-FFF2-40B4-BE49-F238E27FC236}">
                <a16:creationId xmlns:a16="http://schemas.microsoft.com/office/drawing/2014/main" id="{468A3AD8-71DB-B95A-FAA1-BF2535C116CB}"/>
              </a:ext>
            </a:extLst>
          </p:cNvPr>
          <p:cNvPicPr>
            <a:picLocks noChangeAspect="1"/>
          </p:cNvPicPr>
          <p:nvPr/>
        </p:nvPicPr>
        <p:blipFill rotWithShape="1">
          <a:blip r:embed="rId2"/>
          <a:srcRect r="2" b="15145"/>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12" name="Freeform: Shape 11">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hidden="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3A77F25-0E89-5DA7-F604-98FB3064E4A3}"/>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How could this affect for the vision pro?</a:t>
            </a:r>
          </a:p>
        </p:txBody>
      </p:sp>
    </p:spTree>
    <p:extLst>
      <p:ext uri="{BB962C8B-B14F-4D97-AF65-F5344CB8AC3E}">
        <p14:creationId xmlns:p14="http://schemas.microsoft.com/office/powerpoint/2010/main" val="1852680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50CC44C-CA01-D1EE-2D92-7CB10D17E348}"/>
              </a:ext>
            </a:extLst>
          </p:cNvPr>
          <p:cNvSpPr>
            <a:spLocks noGrp="1"/>
          </p:cNvSpPr>
          <p:nvPr>
            <p:ph idx="1"/>
          </p:nvPr>
        </p:nvSpPr>
        <p:spPr>
          <a:xfrm>
            <a:off x="838200" y="1929384"/>
            <a:ext cx="10515600" cy="4251960"/>
          </a:xfrm>
        </p:spPr>
        <p:txBody>
          <a:bodyPr>
            <a:normAutofit/>
          </a:bodyPr>
          <a:lstStyle/>
          <a:p>
            <a:r>
              <a:rPr lang="en-US" sz="2200" dirty="0"/>
              <a:t>Writing reports, goals, lesson planning</a:t>
            </a:r>
          </a:p>
          <a:p>
            <a:r>
              <a:rPr lang="en-US" sz="2200" dirty="0"/>
              <a:t>Communication: composing emails, articulating thoughts</a:t>
            </a:r>
          </a:p>
          <a:p>
            <a:r>
              <a:rPr lang="en-US" sz="2200" dirty="0"/>
              <a:t>Personalizing/creation of alternative learning materials and curriculum</a:t>
            </a:r>
          </a:p>
          <a:p>
            <a:r>
              <a:rPr lang="en-US" sz="2200" dirty="0"/>
              <a:t>Analyze student performance data &amp; provide detailed feedback insights</a:t>
            </a:r>
          </a:p>
          <a:p>
            <a:r>
              <a:rPr lang="en-US" sz="2200" dirty="0"/>
              <a:t>Greater efficiency, possibly increased time as a teacher</a:t>
            </a:r>
          </a:p>
          <a:p>
            <a:r>
              <a:rPr lang="en-US" sz="2200" dirty="0"/>
              <a:t>Ability to reach more students in underserved areas</a:t>
            </a:r>
          </a:p>
          <a:p>
            <a:r>
              <a:rPr lang="en-US" sz="2200" dirty="0"/>
              <a:t>…?</a:t>
            </a:r>
          </a:p>
          <a:p>
            <a:pPr marL="0" indent="0">
              <a:buNone/>
            </a:pPr>
            <a:endParaRPr lang="en-US" sz="2200" dirty="0"/>
          </a:p>
          <a:p>
            <a:endParaRPr lang="en-US" sz="2200" dirty="0"/>
          </a:p>
        </p:txBody>
      </p:sp>
      <p:sp>
        <p:nvSpPr>
          <p:cNvPr id="2" name="Title 1">
            <a:extLst>
              <a:ext uri="{FF2B5EF4-FFF2-40B4-BE49-F238E27FC236}">
                <a16:creationId xmlns:a16="http://schemas.microsoft.com/office/drawing/2014/main" id="{13A77F25-0E89-5DA7-F604-98FB3064E4A3}"/>
              </a:ext>
            </a:extLst>
          </p:cNvPr>
          <p:cNvSpPr>
            <a:spLocks noGrp="1"/>
          </p:cNvSpPr>
          <p:nvPr>
            <p:ph type="title"/>
          </p:nvPr>
        </p:nvSpPr>
        <p:spPr>
          <a:xfrm>
            <a:off x="838200" y="365125"/>
            <a:ext cx="10515600" cy="1325563"/>
          </a:xfrm>
        </p:spPr>
        <p:txBody>
          <a:bodyPr>
            <a:normAutofit/>
          </a:bodyPr>
          <a:lstStyle/>
          <a:p>
            <a:r>
              <a:rPr lang="en-US" sz="4600" dirty="0"/>
              <a:t>Potential positive effects for vision pros</a:t>
            </a:r>
          </a:p>
        </p:txBody>
      </p:sp>
    </p:spTree>
    <p:extLst>
      <p:ext uri="{BB962C8B-B14F-4D97-AF65-F5344CB8AC3E}">
        <p14:creationId xmlns:p14="http://schemas.microsoft.com/office/powerpoint/2010/main" val="277317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DBC9AD7-BD2F-3D05-649F-CB739E2026D2}"/>
              </a:ext>
            </a:extLst>
          </p:cNvPr>
          <p:cNvSpPr>
            <a:spLocks noGrp="1"/>
          </p:cNvSpPr>
          <p:nvPr>
            <p:ph idx="1"/>
          </p:nvPr>
        </p:nvSpPr>
        <p:spPr>
          <a:xfrm>
            <a:off x="838200" y="1929384"/>
            <a:ext cx="10515600" cy="4251960"/>
          </a:xfrm>
        </p:spPr>
        <p:txBody>
          <a:bodyPr>
            <a:normAutofit/>
          </a:bodyPr>
          <a:lstStyle/>
          <a:p>
            <a:r>
              <a:rPr lang="en-US" sz="2200" dirty="0">
                <a:hlinkClick r:id="rId3"/>
              </a:rPr>
              <a:t>Personalized tutoring </a:t>
            </a:r>
            <a:r>
              <a:rPr lang="en-US" sz="2200" dirty="0"/>
              <a:t>that is easy to access</a:t>
            </a:r>
          </a:p>
          <a:p>
            <a:r>
              <a:rPr lang="en-US" sz="2200" dirty="0"/>
              <a:t>Enhancing communication: Creative/authoring task support (especially important for those with print disabilities like dyslexia, dysgraphia)</a:t>
            </a:r>
          </a:p>
          <a:p>
            <a:r>
              <a:rPr lang="en-US" sz="2200" dirty="0"/>
              <a:t>Can help build logical thinking</a:t>
            </a:r>
          </a:p>
          <a:p>
            <a:r>
              <a:rPr lang="en-US" sz="2200" dirty="0"/>
              <a:t>Can be used to explain ideas and concepts in ways tailored to your student’s functioning level (text leveling, individualized braille materials)</a:t>
            </a:r>
          </a:p>
          <a:p>
            <a:r>
              <a:rPr lang="en-US" sz="2200" dirty="0"/>
              <a:t>Accessible creative potentials (images, sound, text from a prompt)</a:t>
            </a:r>
          </a:p>
          <a:p>
            <a:r>
              <a:rPr lang="en-US" sz="2200" i="1" dirty="0"/>
              <a:t>*</a:t>
            </a:r>
            <a:r>
              <a:rPr lang="en-US" sz="2200" i="1" dirty="0" err="1"/>
              <a:t>ChatGPT</a:t>
            </a:r>
            <a:r>
              <a:rPr lang="en-US" sz="2200" i="1" dirty="0"/>
              <a:t> currently is </a:t>
            </a:r>
            <a:r>
              <a:rPr lang="en-US" sz="2200" i="1" dirty="0">
                <a:hlinkClick r:id="rId4"/>
              </a:rPr>
              <a:t>not fully accessible with </a:t>
            </a:r>
            <a:r>
              <a:rPr lang="en-US" sz="2200" i="1" dirty="0" err="1">
                <a:hlinkClick r:id="rId4"/>
              </a:rPr>
              <a:t>screenreaders</a:t>
            </a:r>
            <a:r>
              <a:rPr lang="en-US" sz="2200" i="1" dirty="0"/>
              <a:t>. iOS </a:t>
            </a:r>
            <a:r>
              <a:rPr lang="en-US" sz="2200" i="1" dirty="0" err="1"/>
              <a:t>Voicover</a:t>
            </a:r>
            <a:r>
              <a:rPr lang="en-US" sz="2200" i="1" dirty="0"/>
              <a:t> seems to be the best experience.  Also the </a:t>
            </a:r>
            <a:r>
              <a:rPr lang="en-US" sz="2200" i="1" dirty="0">
                <a:hlinkClick r:id="rId5"/>
              </a:rPr>
              <a:t>Talk-to-</a:t>
            </a:r>
            <a:r>
              <a:rPr lang="en-US" sz="2200" i="1" dirty="0" err="1">
                <a:hlinkClick r:id="rId5"/>
              </a:rPr>
              <a:t>ChatGPT</a:t>
            </a:r>
            <a:r>
              <a:rPr lang="en-US" sz="2200" i="1" dirty="0"/>
              <a:t> Chrome extension can help provide auditory access.</a:t>
            </a:r>
          </a:p>
          <a:p>
            <a:endParaRPr lang="en-US" sz="2200" dirty="0"/>
          </a:p>
          <a:p>
            <a:endParaRPr lang="en-US" sz="2200" dirty="0"/>
          </a:p>
          <a:p>
            <a:endParaRPr lang="en-US" sz="2200" dirty="0"/>
          </a:p>
        </p:txBody>
      </p:sp>
      <p:sp>
        <p:nvSpPr>
          <p:cNvPr id="2" name="Title 1">
            <a:extLst>
              <a:ext uri="{FF2B5EF4-FFF2-40B4-BE49-F238E27FC236}">
                <a16:creationId xmlns:a16="http://schemas.microsoft.com/office/drawing/2014/main" id="{8769F0CB-7D46-5FB0-2624-FCE58AED0F64}"/>
              </a:ext>
            </a:extLst>
          </p:cNvPr>
          <p:cNvSpPr>
            <a:spLocks noGrp="1"/>
          </p:cNvSpPr>
          <p:nvPr>
            <p:ph type="title"/>
          </p:nvPr>
        </p:nvSpPr>
        <p:spPr>
          <a:xfrm>
            <a:off x="838200" y="365125"/>
            <a:ext cx="10515600" cy="1325563"/>
          </a:xfrm>
        </p:spPr>
        <p:txBody>
          <a:bodyPr>
            <a:normAutofit/>
          </a:bodyPr>
          <a:lstStyle/>
          <a:p>
            <a:r>
              <a:rPr lang="en-US" sz="4600" dirty="0"/>
              <a:t>Potential positive effects for students</a:t>
            </a:r>
          </a:p>
        </p:txBody>
      </p:sp>
    </p:spTree>
    <p:extLst>
      <p:ext uri="{BB962C8B-B14F-4D97-AF65-F5344CB8AC3E}">
        <p14:creationId xmlns:p14="http://schemas.microsoft.com/office/powerpoint/2010/main" val="2966605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B926F51-91A1-6108-6E39-E12FC6A19660}"/>
              </a:ext>
            </a:extLst>
          </p:cNvPr>
          <p:cNvSpPr>
            <a:spLocks noGrp="1"/>
          </p:cNvSpPr>
          <p:nvPr>
            <p:ph idx="1"/>
          </p:nvPr>
        </p:nvSpPr>
        <p:spPr>
          <a:xfrm>
            <a:off x="572493" y="2071316"/>
            <a:ext cx="11158590" cy="4119172"/>
          </a:xfrm>
        </p:spPr>
        <p:txBody>
          <a:bodyPr anchor="t">
            <a:normAutofit/>
          </a:bodyPr>
          <a:lstStyle/>
          <a:p>
            <a:r>
              <a:rPr lang="en-US" sz="2400" dirty="0"/>
              <a:t>Misinformation, Incorrect/Incomplete information</a:t>
            </a:r>
          </a:p>
          <a:p>
            <a:r>
              <a:rPr lang="en-US" sz="2400" dirty="0"/>
              <a:t>Perpetuation of biases and stereotypes</a:t>
            </a:r>
          </a:p>
          <a:p>
            <a:r>
              <a:rPr lang="en-US" sz="2400" dirty="0"/>
              <a:t>Copyright and intellectual property considerations</a:t>
            </a:r>
          </a:p>
          <a:p>
            <a:r>
              <a:rPr lang="en-US" sz="2400" dirty="0"/>
              <a:t>Over-reliance on technology, loss of creativity and authenticity </a:t>
            </a:r>
          </a:p>
          <a:p>
            <a:r>
              <a:rPr lang="en-US" sz="2400" dirty="0"/>
              <a:t>Changing roles of teacher/loss of humanity in education</a:t>
            </a:r>
          </a:p>
          <a:p>
            <a:r>
              <a:rPr lang="en-US" sz="2400" dirty="0"/>
              <a:t>Greater efficiency = Reduced need for teachers?</a:t>
            </a:r>
          </a:p>
          <a:p>
            <a:r>
              <a:rPr lang="en-US" sz="2400" dirty="0"/>
              <a:t>…</a:t>
            </a:r>
          </a:p>
          <a:p>
            <a:r>
              <a:rPr lang="en-US" sz="2400" dirty="0"/>
              <a:t>Unintended consequences…?</a:t>
            </a:r>
          </a:p>
          <a:p>
            <a:endParaRPr lang="en-US" sz="2200" dirty="0"/>
          </a:p>
        </p:txBody>
      </p:sp>
      <p:sp>
        <p:nvSpPr>
          <p:cNvPr id="2" name="Title 1">
            <a:extLst>
              <a:ext uri="{FF2B5EF4-FFF2-40B4-BE49-F238E27FC236}">
                <a16:creationId xmlns:a16="http://schemas.microsoft.com/office/drawing/2014/main" id="{14E742D2-4EB9-E16D-B67B-82958C4160C0}"/>
              </a:ext>
            </a:extLst>
          </p:cNvPr>
          <p:cNvSpPr>
            <a:spLocks noGrp="1"/>
          </p:cNvSpPr>
          <p:nvPr>
            <p:ph type="title"/>
          </p:nvPr>
        </p:nvSpPr>
        <p:spPr>
          <a:xfrm>
            <a:off x="585216" y="0"/>
            <a:ext cx="11018520" cy="1434415"/>
          </a:xfrm>
        </p:spPr>
        <p:txBody>
          <a:bodyPr anchor="b">
            <a:normAutofit/>
          </a:bodyPr>
          <a:lstStyle/>
          <a:p>
            <a:r>
              <a:rPr lang="en-US" sz="5400" dirty="0"/>
              <a:t>Potential risks and challenges</a:t>
            </a:r>
          </a:p>
        </p:txBody>
      </p:sp>
    </p:spTree>
    <p:extLst>
      <p:ext uri="{BB962C8B-B14F-4D97-AF65-F5344CB8AC3E}">
        <p14:creationId xmlns:p14="http://schemas.microsoft.com/office/powerpoint/2010/main" val="3454955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 name="Freeform: Shape 64" hidden="1">
            <a:extLst>
              <a:ext uri="{FF2B5EF4-FFF2-40B4-BE49-F238E27FC236}">
                <a16:creationId xmlns:a16="http://schemas.microsoft.com/office/drawing/2014/main" id="{DFCA2118-59A2-4310-A4B2-F2CBA821E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Joe Dlugo, a caucasian man with brown eyes in his mid-40's with graying wavy hair and beard">
            <a:extLst>
              <a:ext uri="{FF2B5EF4-FFF2-40B4-BE49-F238E27FC236}">
                <a16:creationId xmlns:a16="http://schemas.microsoft.com/office/drawing/2014/main" id="{8C97CE66-C36C-DB10-FFF8-C02FC86CC3E0}"/>
              </a:ext>
            </a:extLst>
          </p:cNvPr>
          <p:cNvPicPr>
            <a:picLocks noChangeAspect="1"/>
          </p:cNvPicPr>
          <p:nvPr/>
        </p:nvPicPr>
        <p:blipFill>
          <a:blip r:embed="rId3"/>
          <a:stretch>
            <a:fillRect/>
          </a:stretch>
        </p:blipFill>
        <p:spPr>
          <a:xfrm flipH="1">
            <a:off x="8483114" y="836482"/>
            <a:ext cx="2058863" cy="21620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Box 9">
            <a:extLst>
              <a:ext uri="{FF2B5EF4-FFF2-40B4-BE49-F238E27FC236}">
                <a16:creationId xmlns:a16="http://schemas.microsoft.com/office/drawing/2014/main" id="{71863E6B-5672-2E53-E2C7-37DB857AFC5B}"/>
              </a:ext>
            </a:extLst>
          </p:cNvPr>
          <p:cNvSpPr txBox="1"/>
          <p:nvPr/>
        </p:nvSpPr>
        <p:spPr>
          <a:xfrm>
            <a:off x="2256692" y="4449098"/>
            <a:ext cx="8056686" cy="923330"/>
          </a:xfrm>
          <a:prstGeom prst="rect">
            <a:avLst/>
          </a:prstGeom>
          <a:noFill/>
        </p:spPr>
        <p:txBody>
          <a:bodyPr wrap="square" rtlCol="0">
            <a:spAutoFit/>
          </a:bodyPr>
          <a:lstStyle/>
          <a:p>
            <a:pPr marL="285750" indent="-285750">
              <a:buFont typeface="Arial" panose="020B0604020202020204" pitchFamily="34" charset="0"/>
              <a:buChar char="•"/>
            </a:pPr>
            <a:r>
              <a:rPr lang="en-US" dirty="0"/>
              <a:t>Interests in assistive technology for people with blindness and low vision</a:t>
            </a:r>
          </a:p>
          <a:p>
            <a:pPr marL="285750" indent="-285750">
              <a:buFont typeface="Arial" panose="020B0604020202020204" pitchFamily="34" charset="0"/>
              <a:buChar char="•"/>
            </a:pPr>
            <a:r>
              <a:rPr lang="en-US" dirty="0"/>
              <a:t>Technology “power” user: photographer, videographer, web designer</a:t>
            </a:r>
          </a:p>
          <a:p>
            <a:pPr marL="285750" indent="-285750">
              <a:buFont typeface="Arial" panose="020B0604020202020204" pitchFamily="34" charset="0"/>
              <a:buChar char="•"/>
            </a:pPr>
            <a:r>
              <a:rPr lang="en-US" dirty="0"/>
              <a:t>Strong interest in effects of technology on individual users and society</a:t>
            </a:r>
          </a:p>
        </p:txBody>
      </p:sp>
      <p:sp>
        <p:nvSpPr>
          <p:cNvPr id="8" name="Subtitle 2">
            <a:extLst>
              <a:ext uri="{FF2B5EF4-FFF2-40B4-BE49-F238E27FC236}">
                <a16:creationId xmlns:a16="http://schemas.microsoft.com/office/drawing/2014/main" id="{E92499C9-C9C1-311B-1C7D-670576848344}"/>
              </a:ext>
            </a:extLst>
          </p:cNvPr>
          <p:cNvSpPr txBox="1">
            <a:spLocks/>
          </p:cNvSpPr>
          <p:nvPr/>
        </p:nvSpPr>
        <p:spPr>
          <a:xfrm>
            <a:off x="1878622" y="2400074"/>
            <a:ext cx="8464062" cy="217970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600" dirty="0">
                <a:solidFill>
                  <a:schemeClr val="tx1">
                    <a:lumMod val="85000"/>
                    <a:lumOff val="15000"/>
                  </a:schemeClr>
                </a:solidFill>
              </a:rPr>
              <a:t>CATIS | TSVI | COMS</a:t>
            </a:r>
          </a:p>
          <a:p>
            <a:pPr algn="l"/>
            <a:r>
              <a:rPr lang="en-US" sz="2600" dirty="0">
                <a:solidFill>
                  <a:schemeClr val="tx1">
                    <a:lumMod val="85000"/>
                    <a:lumOff val="15000"/>
                  </a:schemeClr>
                </a:solidFill>
              </a:rPr>
              <a:t>Washington State Vision Grant Program Mentor</a:t>
            </a:r>
          </a:p>
          <a:p>
            <a:pPr algn="l"/>
            <a:r>
              <a:rPr lang="en-US" sz="2600" dirty="0">
                <a:solidFill>
                  <a:schemeClr val="tx1">
                    <a:lumMod val="85000"/>
                    <a:lumOff val="15000"/>
                  </a:schemeClr>
                </a:solidFill>
              </a:rPr>
              <a:t>Washington State School for the Blind Outreach Department</a:t>
            </a:r>
          </a:p>
        </p:txBody>
      </p:sp>
      <p:sp>
        <p:nvSpPr>
          <p:cNvPr id="2" name="Title 1">
            <a:extLst>
              <a:ext uri="{FF2B5EF4-FFF2-40B4-BE49-F238E27FC236}">
                <a16:creationId xmlns:a16="http://schemas.microsoft.com/office/drawing/2014/main" id="{7DF5BD75-8D60-3D89-CA72-8F3BE51F8B1A}"/>
              </a:ext>
            </a:extLst>
          </p:cNvPr>
          <p:cNvSpPr>
            <a:spLocks noGrp="1"/>
          </p:cNvSpPr>
          <p:nvPr>
            <p:ph type="ctrTitle"/>
          </p:nvPr>
        </p:nvSpPr>
        <p:spPr>
          <a:xfrm>
            <a:off x="1749299" y="1345895"/>
            <a:ext cx="3462391" cy="969227"/>
          </a:xfrm>
        </p:spPr>
        <p:txBody>
          <a:bodyPr/>
          <a:lstStyle/>
          <a:p>
            <a:r>
              <a:rPr lang="en-US" dirty="0"/>
              <a:t>Joe</a:t>
            </a:r>
            <a:r>
              <a:rPr lang="en-US" baseline="0" dirty="0"/>
              <a:t> </a:t>
            </a:r>
            <a:r>
              <a:rPr lang="en-US" baseline="0" dirty="0" err="1"/>
              <a:t>Dlugo</a:t>
            </a:r>
            <a:endParaRPr lang="en-US" dirty="0"/>
          </a:p>
        </p:txBody>
      </p:sp>
    </p:spTree>
    <p:extLst>
      <p:ext uri="{BB962C8B-B14F-4D97-AF65-F5344CB8AC3E}">
        <p14:creationId xmlns:p14="http://schemas.microsoft.com/office/powerpoint/2010/main" val="11447278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graphic depiction of a crowd of people mixed with question marks&#10;">
            <a:extLst>
              <a:ext uri="{FF2B5EF4-FFF2-40B4-BE49-F238E27FC236}">
                <a16:creationId xmlns:a16="http://schemas.microsoft.com/office/drawing/2014/main" id="{EE2E22D6-17DD-192E-FD80-0C40AC35E731}"/>
              </a:ext>
            </a:extLst>
          </p:cNvPr>
          <p:cNvPicPr>
            <a:picLocks noChangeAspect="1"/>
          </p:cNvPicPr>
          <p:nvPr/>
        </p:nvPicPr>
        <p:blipFill rotWithShape="1">
          <a:blip r:embed="rId3"/>
          <a:srcRect l="8078" r="19122"/>
          <a:stretch/>
        </p:blipFill>
        <p:spPr>
          <a:xfrm>
            <a:off x="7199440" y="10"/>
            <a:ext cx="4992560" cy="6857990"/>
          </a:xfrm>
          <a:prstGeom prst="rect">
            <a:avLst/>
          </a:prstGeom>
          <a:effectLst/>
        </p:spPr>
      </p:pic>
      <p:sp>
        <p:nvSpPr>
          <p:cNvPr id="11" name="Content Placeholder 2">
            <a:extLst>
              <a:ext uri="{FF2B5EF4-FFF2-40B4-BE49-F238E27FC236}">
                <a16:creationId xmlns:a16="http://schemas.microsoft.com/office/drawing/2014/main" id="{A06E2E3B-0192-78F3-F0CC-CF6382D45895}"/>
              </a:ext>
            </a:extLst>
          </p:cNvPr>
          <p:cNvSpPr>
            <a:spLocks noGrp="1"/>
          </p:cNvSpPr>
          <p:nvPr>
            <p:ph idx="1"/>
          </p:nvPr>
        </p:nvSpPr>
        <p:spPr>
          <a:xfrm>
            <a:off x="836680" y="2405067"/>
            <a:ext cx="6002110" cy="3729034"/>
          </a:xfrm>
        </p:spPr>
        <p:txBody>
          <a:bodyPr>
            <a:normAutofit/>
          </a:bodyPr>
          <a:lstStyle/>
          <a:p>
            <a:r>
              <a:rPr lang="en-US" sz="2000" dirty="0"/>
              <a:t>Plausible information vs. truthful information</a:t>
            </a:r>
          </a:p>
          <a:p>
            <a:r>
              <a:rPr lang="en-US" sz="2000" dirty="0"/>
              <a:t>No filter for truthful data</a:t>
            </a:r>
          </a:p>
          <a:p>
            <a:r>
              <a:rPr lang="en-US" sz="2000" dirty="0">
                <a:hlinkClick r:id="rId4"/>
              </a:rPr>
              <a:t>Automation bias</a:t>
            </a:r>
            <a:endParaRPr lang="en-US" sz="2000" dirty="0"/>
          </a:p>
          <a:p>
            <a:r>
              <a:rPr lang="en-US" sz="2000" dirty="0"/>
              <a:t>Fact checking skills will be paramount</a:t>
            </a:r>
          </a:p>
          <a:p>
            <a:r>
              <a:rPr lang="en-US" sz="2000" dirty="0"/>
              <a:t>Third party software to detect possible untruths?</a:t>
            </a:r>
          </a:p>
        </p:txBody>
      </p:sp>
      <p:sp>
        <p:nvSpPr>
          <p:cNvPr id="2" name="Title 1">
            <a:extLst>
              <a:ext uri="{FF2B5EF4-FFF2-40B4-BE49-F238E27FC236}">
                <a16:creationId xmlns:a16="http://schemas.microsoft.com/office/drawing/2014/main" id="{14E742D2-4EB9-E16D-B67B-82958C4160C0}"/>
              </a:ext>
            </a:extLst>
          </p:cNvPr>
          <p:cNvSpPr>
            <a:spLocks noGrp="1"/>
          </p:cNvSpPr>
          <p:nvPr>
            <p:ph type="title"/>
          </p:nvPr>
        </p:nvSpPr>
        <p:spPr>
          <a:xfrm>
            <a:off x="836679" y="723898"/>
            <a:ext cx="6002110" cy="1495425"/>
          </a:xfrm>
        </p:spPr>
        <p:txBody>
          <a:bodyPr>
            <a:normAutofit/>
          </a:bodyPr>
          <a:lstStyle/>
          <a:p>
            <a:r>
              <a:rPr lang="en-US" sz="4000"/>
              <a:t>Misinformation</a:t>
            </a:r>
          </a:p>
        </p:txBody>
      </p:sp>
    </p:spTree>
    <p:extLst>
      <p:ext uri="{BB962C8B-B14F-4D97-AF65-F5344CB8AC3E}">
        <p14:creationId xmlns:p14="http://schemas.microsoft.com/office/powerpoint/2010/main" val="2621944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Screenshot of a ChatGPT return to a question What can you tell me about ChatGPT for a blind user?  It incorrectly identifies that it can be used with virtual assistants. ">
            <a:extLst>
              <a:ext uri="{FF2B5EF4-FFF2-40B4-BE49-F238E27FC236}">
                <a16:creationId xmlns:a16="http://schemas.microsoft.com/office/drawing/2014/main" id="{9CE210B6-3AB4-E510-1DCA-662729B90597}"/>
              </a:ext>
            </a:extLst>
          </p:cNvPr>
          <p:cNvPicPr>
            <a:picLocks noChangeAspect="1"/>
          </p:cNvPicPr>
          <p:nvPr/>
        </p:nvPicPr>
        <p:blipFill>
          <a:blip r:embed="rId3"/>
          <a:stretch>
            <a:fillRect/>
          </a:stretch>
        </p:blipFill>
        <p:spPr>
          <a:xfrm>
            <a:off x="5533611" y="0"/>
            <a:ext cx="6655340"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12" name="Ink 11" descr="Red rectangle identifying area of questionable information on a screenshot of ChatGPT">
                <a:extLst>
                  <a:ext uri="{FF2B5EF4-FFF2-40B4-BE49-F238E27FC236}">
                    <a16:creationId xmlns:a16="http://schemas.microsoft.com/office/drawing/2014/main" id="{FE8A33AD-E031-792B-54BF-EB688B35C6CF}"/>
                  </a:ext>
                </a:extLst>
              </p14:cNvPr>
              <p14:cNvContentPartPr/>
              <p14:nvPr/>
            </p14:nvContentPartPr>
            <p14:xfrm>
              <a:off x="5964135" y="4064611"/>
              <a:ext cx="5413320" cy="1436040"/>
            </p14:xfrm>
          </p:contentPart>
        </mc:Choice>
        <mc:Fallback xmlns="">
          <p:pic>
            <p:nvPicPr>
              <p:cNvPr id="12" name="Ink 11" descr="Red rectangle identifying area of questionable information on a screenshot of ChatGPT">
                <a:extLst>
                  <a:ext uri="{FF2B5EF4-FFF2-40B4-BE49-F238E27FC236}">
                    <a16:creationId xmlns:a16="http://schemas.microsoft.com/office/drawing/2014/main" id="{FE8A33AD-E031-792B-54BF-EB688B35C6CF}"/>
                  </a:ext>
                </a:extLst>
              </p:cNvPr>
              <p:cNvPicPr/>
              <p:nvPr/>
            </p:nvPicPr>
            <p:blipFill>
              <a:blip r:embed="rId5"/>
              <a:stretch>
                <a:fillRect/>
              </a:stretch>
            </p:blipFill>
            <p:spPr>
              <a:xfrm>
                <a:off x="5955135" y="4055611"/>
                <a:ext cx="5430960" cy="1453680"/>
              </a:xfrm>
              <a:prstGeom prst="rect">
                <a:avLst/>
              </a:prstGeom>
            </p:spPr>
          </p:pic>
        </mc:Fallback>
      </mc:AlternateContent>
      <p:sp>
        <p:nvSpPr>
          <p:cNvPr id="2" name="Title 1">
            <a:extLst>
              <a:ext uri="{FF2B5EF4-FFF2-40B4-BE49-F238E27FC236}">
                <a16:creationId xmlns:a16="http://schemas.microsoft.com/office/drawing/2014/main" id="{14E742D2-4EB9-E16D-B67B-82958C4160C0}"/>
              </a:ext>
            </a:extLst>
          </p:cNvPr>
          <p:cNvSpPr>
            <a:spLocks noGrp="1"/>
          </p:cNvSpPr>
          <p:nvPr>
            <p:ph type="title"/>
          </p:nvPr>
        </p:nvSpPr>
        <p:spPr>
          <a:xfrm>
            <a:off x="836679" y="723898"/>
            <a:ext cx="6002110" cy="1495425"/>
          </a:xfrm>
        </p:spPr>
        <p:txBody>
          <a:bodyPr>
            <a:normAutofit/>
          </a:bodyPr>
          <a:lstStyle/>
          <a:p>
            <a:r>
              <a:rPr lang="en-US" sz="4000" dirty="0"/>
              <a:t>Misinformation</a:t>
            </a:r>
            <a:br>
              <a:rPr lang="en-US" sz="4000" dirty="0"/>
            </a:br>
            <a:r>
              <a:rPr lang="en-US" sz="2000" dirty="0"/>
              <a:t>(example)</a:t>
            </a:r>
          </a:p>
        </p:txBody>
      </p:sp>
    </p:spTree>
    <p:extLst>
      <p:ext uri="{BB962C8B-B14F-4D97-AF65-F5344CB8AC3E}">
        <p14:creationId xmlns:p14="http://schemas.microsoft.com/office/powerpoint/2010/main" val="8034062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Four additional images of a young, dark-haired caucasian woman with dark glasses holding a white cane and a coffee cup">
            <a:extLst>
              <a:ext uri="{FF2B5EF4-FFF2-40B4-BE49-F238E27FC236}">
                <a16:creationId xmlns:a16="http://schemas.microsoft.com/office/drawing/2014/main" id="{0A65F7BE-0950-83FA-BA51-4BB059A5D205}"/>
              </a:ext>
            </a:extLst>
          </p:cNvPr>
          <p:cNvPicPr>
            <a:picLocks noChangeAspect="1"/>
          </p:cNvPicPr>
          <p:nvPr/>
        </p:nvPicPr>
        <p:blipFill>
          <a:blip r:embed="rId3"/>
          <a:stretch>
            <a:fillRect/>
          </a:stretch>
        </p:blipFill>
        <p:spPr>
          <a:xfrm>
            <a:off x="2208276" y="4607331"/>
            <a:ext cx="7772400" cy="1996045"/>
          </a:xfrm>
          <a:prstGeom prst="rect">
            <a:avLst/>
          </a:prstGeom>
        </p:spPr>
      </p:pic>
      <p:pic>
        <p:nvPicPr>
          <p:cNvPr id="5" name="Picture 4" descr="Four images of a young, dark-haired caucasian woman with dark glasses holding a white cane and a coffee cup&#10;">
            <a:extLst>
              <a:ext uri="{FF2B5EF4-FFF2-40B4-BE49-F238E27FC236}">
                <a16:creationId xmlns:a16="http://schemas.microsoft.com/office/drawing/2014/main" id="{139E967E-7673-141E-D1BD-EDEA0B68BB30}"/>
              </a:ext>
            </a:extLst>
          </p:cNvPr>
          <p:cNvPicPr>
            <a:picLocks noChangeAspect="1"/>
          </p:cNvPicPr>
          <p:nvPr/>
        </p:nvPicPr>
        <p:blipFill>
          <a:blip r:embed="rId4"/>
          <a:stretch>
            <a:fillRect/>
          </a:stretch>
        </p:blipFill>
        <p:spPr>
          <a:xfrm>
            <a:off x="2172693" y="2144409"/>
            <a:ext cx="7772400" cy="1943100"/>
          </a:xfrm>
          <a:prstGeom prst="rect">
            <a:avLst/>
          </a:prstGeom>
        </p:spPr>
      </p:pic>
      <p:sp>
        <p:nvSpPr>
          <p:cNvPr id="8" name="TextBox 7">
            <a:extLst>
              <a:ext uri="{FF2B5EF4-FFF2-40B4-BE49-F238E27FC236}">
                <a16:creationId xmlns:a16="http://schemas.microsoft.com/office/drawing/2014/main" id="{86BF3A5F-9406-CBAB-9547-FEE3226F2567}"/>
              </a:ext>
            </a:extLst>
          </p:cNvPr>
          <p:cNvSpPr txBox="1"/>
          <p:nvPr/>
        </p:nvSpPr>
        <p:spPr>
          <a:xfrm>
            <a:off x="2703442" y="4157248"/>
            <a:ext cx="6710901" cy="369332"/>
          </a:xfrm>
          <a:prstGeom prst="rect">
            <a:avLst/>
          </a:prstGeom>
          <a:noFill/>
        </p:spPr>
        <p:txBody>
          <a:bodyPr wrap="square" rtlCol="0">
            <a:spAutoFit/>
          </a:bodyPr>
          <a:lstStyle/>
          <a:p>
            <a:pPr algn="l"/>
            <a:r>
              <a:rPr lang="en-US" b="0" i="0">
                <a:effectLst/>
                <a:latin typeface="var(--serif)"/>
              </a:rPr>
              <a:t>“A stylish young blind woman with a white cane holding a coffee cup”</a:t>
            </a:r>
          </a:p>
        </p:txBody>
      </p:sp>
      <p:sp>
        <p:nvSpPr>
          <p:cNvPr id="2" name="Title 1">
            <a:extLst>
              <a:ext uri="{FF2B5EF4-FFF2-40B4-BE49-F238E27FC236}">
                <a16:creationId xmlns:a16="http://schemas.microsoft.com/office/drawing/2014/main" id="{14E742D2-4EB9-E16D-B67B-82958C4160C0}"/>
              </a:ext>
            </a:extLst>
          </p:cNvPr>
          <p:cNvSpPr>
            <a:spLocks noGrp="1"/>
          </p:cNvSpPr>
          <p:nvPr>
            <p:ph type="title"/>
          </p:nvPr>
        </p:nvSpPr>
        <p:spPr>
          <a:xfrm>
            <a:off x="585216" y="0"/>
            <a:ext cx="11018520" cy="1434415"/>
          </a:xfrm>
        </p:spPr>
        <p:txBody>
          <a:bodyPr anchor="b">
            <a:normAutofit/>
          </a:bodyPr>
          <a:lstStyle/>
          <a:p>
            <a:r>
              <a:rPr lang="en-US" sz="5400"/>
              <a:t>Perpetuation of biases and stereotypes</a:t>
            </a:r>
          </a:p>
        </p:txBody>
      </p:sp>
    </p:spTree>
    <p:extLst>
      <p:ext uri="{BB962C8B-B14F-4D97-AF65-F5344CB8AC3E}">
        <p14:creationId xmlns:p14="http://schemas.microsoft.com/office/powerpoint/2010/main" val="3484586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omputer&#10;&#10;Description automatically generated with low confidence">
            <a:extLst>
              <a:ext uri="{FF2B5EF4-FFF2-40B4-BE49-F238E27FC236}">
                <a16:creationId xmlns:a16="http://schemas.microsoft.com/office/drawing/2014/main" id="{E7B38E39-8DCA-F193-FB61-555B51393F11}"/>
              </a:ext>
            </a:extLst>
          </p:cNvPr>
          <p:cNvPicPr>
            <a:picLocks noChangeAspect="1"/>
          </p:cNvPicPr>
          <p:nvPr/>
        </p:nvPicPr>
        <p:blipFill>
          <a:blip r:embed="rId3"/>
          <a:stretch>
            <a:fillRect/>
          </a:stretch>
        </p:blipFill>
        <p:spPr>
          <a:xfrm>
            <a:off x="4777316" y="1478385"/>
            <a:ext cx="6780700" cy="3898901"/>
          </a:xfrm>
          <a:prstGeom prst="rect">
            <a:avLst/>
          </a:prstGeom>
        </p:spPr>
      </p:pic>
      <p:sp>
        <p:nvSpPr>
          <p:cNvPr id="2" name="Title 1">
            <a:extLst>
              <a:ext uri="{FF2B5EF4-FFF2-40B4-BE49-F238E27FC236}">
                <a16:creationId xmlns:a16="http://schemas.microsoft.com/office/drawing/2014/main" id="{14E742D2-4EB9-E16D-B67B-82958C4160C0}"/>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Perpetuation of biases and stereotypes (example)</a:t>
            </a:r>
          </a:p>
        </p:txBody>
      </p:sp>
    </p:spTree>
    <p:extLst>
      <p:ext uri="{BB962C8B-B14F-4D97-AF65-F5344CB8AC3E}">
        <p14:creationId xmlns:p14="http://schemas.microsoft.com/office/powerpoint/2010/main" val="2743331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Red and blue arrows swirling in a circle">
            <a:extLst>
              <a:ext uri="{FF2B5EF4-FFF2-40B4-BE49-F238E27FC236}">
                <a16:creationId xmlns:a16="http://schemas.microsoft.com/office/drawing/2014/main" id="{F145676F-3C30-3826-A284-6E1CE583DAC5}"/>
              </a:ext>
            </a:extLst>
          </p:cNvPr>
          <p:cNvPicPr>
            <a:picLocks noChangeAspect="1"/>
          </p:cNvPicPr>
          <p:nvPr/>
        </p:nvPicPr>
        <p:blipFill rotWithShape="1">
          <a:blip r:embed="rId3"/>
          <a:srcRect l="7810" r="19391"/>
          <a:stretch/>
        </p:blipFill>
        <p:spPr>
          <a:xfrm>
            <a:off x="7199440" y="10"/>
            <a:ext cx="4992560" cy="6857990"/>
          </a:xfrm>
          <a:prstGeom prst="rect">
            <a:avLst/>
          </a:prstGeom>
          <a:effectLst/>
        </p:spPr>
      </p:pic>
      <p:sp>
        <p:nvSpPr>
          <p:cNvPr id="7" name="Content Placeholder 2">
            <a:extLst>
              <a:ext uri="{FF2B5EF4-FFF2-40B4-BE49-F238E27FC236}">
                <a16:creationId xmlns:a16="http://schemas.microsoft.com/office/drawing/2014/main" id="{8E6ECDBE-1075-135A-8E1F-1B95436139A8}"/>
              </a:ext>
            </a:extLst>
          </p:cNvPr>
          <p:cNvSpPr>
            <a:spLocks noGrp="1"/>
          </p:cNvSpPr>
          <p:nvPr>
            <p:ph idx="1"/>
          </p:nvPr>
        </p:nvSpPr>
        <p:spPr>
          <a:xfrm>
            <a:off x="836680" y="2405067"/>
            <a:ext cx="6002110" cy="3729034"/>
          </a:xfrm>
        </p:spPr>
        <p:txBody>
          <a:bodyPr>
            <a:normAutofit/>
          </a:bodyPr>
          <a:lstStyle/>
          <a:p>
            <a:r>
              <a:rPr lang="en-US" sz="2000" dirty="0"/>
              <a:t>Information feedback loop</a:t>
            </a:r>
          </a:p>
          <a:p>
            <a:r>
              <a:rPr lang="en-US" sz="2000" dirty="0"/>
              <a:t>Trained on existing data on the internet</a:t>
            </a:r>
          </a:p>
          <a:p>
            <a:r>
              <a:rPr lang="en-US" sz="2000" dirty="0"/>
              <a:t>Short term gains might be realized, but in the long term if the tools are used without the technology being trained to new ideas, aspects of our field might stay stagnant</a:t>
            </a:r>
          </a:p>
        </p:txBody>
      </p:sp>
      <p:sp>
        <p:nvSpPr>
          <p:cNvPr id="2" name="Title 1">
            <a:extLst>
              <a:ext uri="{FF2B5EF4-FFF2-40B4-BE49-F238E27FC236}">
                <a16:creationId xmlns:a16="http://schemas.microsoft.com/office/drawing/2014/main" id="{14E742D2-4EB9-E16D-B67B-82958C4160C0}"/>
              </a:ext>
            </a:extLst>
          </p:cNvPr>
          <p:cNvSpPr>
            <a:spLocks noGrp="1"/>
          </p:cNvSpPr>
          <p:nvPr>
            <p:ph type="title"/>
          </p:nvPr>
        </p:nvSpPr>
        <p:spPr>
          <a:xfrm>
            <a:off x="836679" y="723898"/>
            <a:ext cx="6002110" cy="1495425"/>
          </a:xfrm>
        </p:spPr>
        <p:txBody>
          <a:bodyPr vert="horz" lIns="91440" tIns="45720" rIns="91440" bIns="45720" rtlCol="0">
            <a:normAutofit/>
          </a:bodyPr>
          <a:lstStyle/>
          <a:p>
            <a:r>
              <a:rPr lang="en-US" sz="4000" dirty="0"/>
              <a:t>Over-reliance on technology</a:t>
            </a:r>
          </a:p>
        </p:txBody>
      </p:sp>
    </p:spTree>
    <p:extLst>
      <p:ext uri="{BB962C8B-B14F-4D97-AF65-F5344CB8AC3E}">
        <p14:creationId xmlns:p14="http://schemas.microsoft.com/office/powerpoint/2010/main" val="863937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ounded Rectangle 28">
            <a:extLst>
              <a:ext uri="{FF2B5EF4-FFF2-40B4-BE49-F238E27FC236}">
                <a16:creationId xmlns:a16="http://schemas.microsoft.com/office/drawing/2014/main" id="{A783CD55-1776-4C75-9A8F-D1179C0C7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5903" y="640091"/>
            <a:ext cx="6266120" cy="5577818"/>
          </a:xfrm>
          <a:prstGeom prst="roundRect">
            <a:avLst>
              <a:gd name="adj" fmla="val 0"/>
            </a:avLst>
          </a:prstGeom>
          <a:solidFill>
            <a:srgbClr val="FFFFFF"/>
          </a:solidFill>
          <a:ln w="9525">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wo women standing in front of a chalkboard touching hands, one of the women has a robot face">
            <a:extLst>
              <a:ext uri="{FF2B5EF4-FFF2-40B4-BE49-F238E27FC236}">
                <a16:creationId xmlns:a16="http://schemas.microsoft.com/office/drawing/2014/main" id="{9361FEA7-681E-F428-A3B6-0C038E6D4897}"/>
              </a:ext>
            </a:extLst>
          </p:cNvPr>
          <p:cNvPicPr>
            <a:picLocks noChangeAspect="1"/>
          </p:cNvPicPr>
          <p:nvPr/>
        </p:nvPicPr>
        <p:blipFill rotWithShape="1">
          <a:blip r:embed="rId3"/>
          <a:srcRect r="-1" b="11555"/>
          <a:stretch/>
        </p:blipFill>
        <p:spPr>
          <a:xfrm>
            <a:off x="5441735" y="804672"/>
            <a:ext cx="5934456" cy="524865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7" name="Content Placeholder 2">
            <a:extLst>
              <a:ext uri="{FF2B5EF4-FFF2-40B4-BE49-F238E27FC236}">
                <a16:creationId xmlns:a16="http://schemas.microsoft.com/office/drawing/2014/main" id="{8E6ECDBE-1075-135A-8E1F-1B95436139A8}"/>
              </a:ext>
            </a:extLst>
          </p:cNvPr>
          <p:cNvSpPr>
            <a:spLocks noGrp="1"/>
          </p:cNvSpPr>
          <p:nvPr>
            <p:ph idx="1"/>
          </p:nvPr>
        </p:nvSpPr>
        <p:spPr>
          <a:xfrm>
            <a:off x="710389" y="2630161"/>
            <a:ext cx="4080880" cy="3546801"/>
          </a:xfrm>
        </p:spPr>
        <p:txBody>
          <a:bodyPr>
            <a:normAutofit/>
          </a:bodyPr>
          <a:lstStyle/>
          <a:p>
            <a:r>
              <a:rPr lang="en-US" sz="2000" dirty="0"/>
              <a:t>Teacher…now facilitator?  </a:t>
            </a:r>
          </a:p>
          <a:p>
            <a:r>
              <a:rPr lang="en-US" sz="2000" dirty="0"/>
              <a:t>Specialized expertise that is now easy for all to access</a:t>
            </a:r>
          </a:p>
          <a:p>
            <a:r>
              <a:rPr lang="en-US" sz="2000" dirty="0"/>
              <a:t>Fears of the loss of humanity from the educational process</a:t>
            </a:r>
          </a:p>
          <a:p>
            <a:r>
              <a:rPr lang="en-US" sz="2000" dirty="0"/>
              <a:t>Augment ourselves or replace ourselves? </a:t>
            </a:r>
          </a:p>
        </p:txBody>
      </p:sp>
      <p:sp>
        <p:nvSpPr>
          <p:cNvPr id="2" name="Title 1">
            <a:extLst>
              <a:ext uri="{FF2B5EF4-FFF2-40B4-BE49-F238E27FC236}">
                <a16:creationId xmlns:a16="http://schemas.microsoft.com/office/drawing/2014/main" id="{14E742D2-4EB9-E16D-B67B-82958C4160C0}"/>
              </a:ext>
            </a:extLst>
          </p:cNvPr>
          <p:cNvSpPr>
            <a:spLocks noGrp="1"/>
          </p:cNvSpPr>
          <p:nvPr>
            <p:ph type="title"/>
          </p:nvPr>
        </p:nvSpPr>
        <p:spPr>
          <a:xfrm>
            <a:off x="710387" y="681037"/>
            <a:ext cx="4080879" cy="1788811"/>
          </a:xfrm>
        </p:spPr>
        <p:txBody>
          <a:bodyPr vert="horz" lIns="91440" tIns="45720" rIns="91440" bIns="45720" rtlCol="0">
            <a:normAutofit/>
          </a:bodyPr>
          <a:lstStyle/>
          <a:p>
            <a:r>
              <a:rPr lang="en-US" sz="4000"/>
              <a:t>Redefining roles</a:t>
            </a:r>
          </a:p>
        </p:txBody>
      </p:sp>
    </p:spTree>
    <p:extLst>
      <p:ext uri="{BB962C8B-B14F-4D97-AF65-F5344CB8AC3E}">
        <p14:creationId xmlns:p14="http://schemas.microsoft.com/office/powerpoint/2010/main" val="35539818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screenshot of the Call Annie AI app, an avatar of a red-haired, hazel-eyed caucasian woman in her 30's above various buttons.">
            <a:extLst>
              <a:ext uri="{FF2B5EF4-FFF2-40B4-BE49-F238E27FC236}">
                <a16:creationId xmlns:a16="http://schemas.microsoft.com/office/drawing/2014/main" id="{46A1E431-7B95-DD10-A335-023B4E3F0073}"/>
              </a:ext>
            </a:extLst>
          </p:cNvPr>
          <p:cNvPicPr>
            <a:picLocks noChangeAspect="1"/>
          </p:cNvPicPr>
          <p:nvPr/>
        </p:nvPicPr>
        <p:blipFill>
          <a:blip r:embed="rId3"/>
          <a:stretch>
            <a:fillRect/>
          </a:stretch>
        </p:blipFill>
        <p:spPr>
          <a:xfrm>
            <a:off x="7996648" y="465826"/>
            <a:ext cx="2738478" cy="5926347"/>
          </a:xfrm>
          <a:prstGeom prst="rect">
            <a:avLst/>
          </a:prstGeom>
        </p:spPr>
      </p:pic>
      <p:sp>
        <p:nvSpPr>
          <p:cNvPr id="2" name="Title 1">
            <a:extLst>
              <a:ext uri="{FF2B5EF4-FFF2-40B4-BE49-F238E27FC236}">
                <a16:creationId xmlns:a16="http://schemas.microsoft.com/office/drawing/2014/main" id="{14E742D2-4EB9-E16D-B67B-82958C4160C0}"/>
              </a:ext>
            </a:extLst>
          </p:cNvPr>
          <p:cNvSpPr>
            <a:spLocks noGrp="1"/>
          </p:cNvSpPr>
          <p:nvPr>
            <p:ph type="title"/>
          </p:nvPr>
        </p:nvSpPr>
        <p:spPr>
          <a:xfrm>
            <a:off x="1054654" y="2365302"/>
            <a:ext cx="6002110" cy="1495425"/>
          </a:xfrm>
        </p:spPr>
        <p:txBody>
          <a:bodyPr vert="horz" lIns="91440" tIns="45720" rIns="91440" bIns="45720" rtlCol="0">
            <a:normAutofit fontScale="90000"/>
          </a:bodyPr>
          <a:lstStyle/>
          <a:p>
            <a:r>
              <a:rPr lang="en-US" sz="4000" dirty="0"/>
              <a:t>Augmentation vs. replacement</a:t>
            </a:r>
            <a:br>
              <a:rPr lang="en-US" sz="4000" dirty="0"/>
            </a:br>
            <a:r>
              <a:rPr lang="en-US" sz="2700" dirty="0">
                <a:hlinkClick r:id="rId4"/>
              </a:rPr>
              <a:t>Call Annie App for iOS</a:t>
            </a:r>
            <a:endParaRPr lang="en-US" sz="2700" dirty="0"/>
          </a:p>
        </p:txBody>
      </p:sp>
    </p:spTree>
    <p:extLst>
      <p:ext uri="{BB962C8B-B14F-4D97-AF65-F5344CB8AC3E}">
        <p14:creationId xmlns:p14="http://schemas.microsoft.com/office/powerpoint/2010/main" val="1229338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F2A986-9824-9008-0869-CEA9863B1C1F}"/>
              </a:ext>
            </a:extLst>
          </p:cNvPr>
          <p:cNvSpPr>
            <a:spLocks noGrp="1"/>
          </p:cNvSpPr>
          <p:nvPr>
            <p:ph idx="1"/>
          </p:nvPr>
        </p:nvSpPr>
        <p:spPr/>
        <p:txBody>
          <a:bodyPr>
            <a:normAutofit/>
          </a:bodyPr>
          <a:lstStyle/>
          <a:p>
            <a:pPr marL="0" indent="0">
              <a:buNone/>
            </a:pPr>
            <a:r>
              <a:rPr lang="en-US" dirty="0"/>
              <a:t>Before superintelligence and its human extinction threat, AI can have many other side effects worthy of concern, ranging from bias and discrimination to privacy loss, mass surveillance, job displacement, growing inequality, cyberattacks, lethal autonomous weapon proliferation, humans getting “hacked,” human enfeeblement and loss of meaning, non-transparency, mental health problems (from harassment, social media addiction, social isolation, dehumanization of social interactions) and threats to democracy (from polarization, misinformation and power concentration). </a:t>
            </a:r>
          </a:p>
        </p:txBody>
      </p:sp>
      <p:sp>
        <p:nvSpPr>
          <p:cNvPr id="2" name="Title 1">
            <a:extLst>
              <a:ext uri="{FF2B5EF4-FFF2-40B4-BE49-F238E27FC236}">
                <a16:creationId xmlns:a16="http://schemas.microsoft.com/office/drawing/2014/main" id="{A8A1F158-6E1B-E37B-651B-8EC6A17B3E5C}"/>
              </a:ext>
            </a:extLst>
          </p:cNvPr>
          <p:cNvSpPr>
            <a:spLocks noGrp="1"/>
          </p:cNvSpPr>
          <p:nvPr>
            <p:ph type="title"/>
          </p:nvPr>
        </p:nvSpPr>
        <p:spPr/>
        <p:txBody>
          <a:bodyPr/>
          <a:lstStyle/>
          <a:p>
            <a:r>
              <a:rPr lang="en-US" dirty="0"/>
              <a:t>Max </a:t>
            </a:r>
            <a:r>
              <a:rPr lang="en-US" dirty="0" err="1"/>
              <a:t>Tegmark</a:t>
            </a:r>
            <a:r>
              <a:rPr lang="en-US" dirty="0"/>
              <a:t> - </a:t>
            </a:r>
            <a:r>
              <a:rPr lang="en-US" dirty="0">
                <a:hlinkClick r:id="rId2"/>
              </a:rPr>
              <a:t>Time Magazine</a:t>
            </a:r>
            <a:endParaRPr lang="en-US" dirty="0"/>
          </a:p>
        </p:txBody>
      </p:sp>
    </p:spTree>
    <p:extLst>
      <p:ext uri="{BB962C8B-B14F-4D97-AF65-F5344CB8AC3E}">
        <p14:creationId xmlns:p14="http://schemas.microsoft.com/office/powerpoint/2010/main" val="1407492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lanet Earth from space with a frayed edge">
            <a:extLst>
              <a:ext uri="{FF2B5EF4-FFF2-40B4-BE49-F238E27FC236}">
                <a16:creationId xmlns:a16="http://schemas.microsoft.com/office/drawing/2014/main" id="{92DA6366-701E-6423-4D49-74052324A6B2}"/>
              </a:ext>
            </a:extLst>
          </p:cNvPr>
          <p:cNvPicPr>
            <a:picLocks noChangeAspect="1"/>
          </p:cNvPicPr>
          <p:nvPr/>
        </p:nvPicPr>
        <p:blipFill rotWithShape="1">
          <a:blip r:embed="rId3"/>
          <a:srcRect l="4820" r="45012"/>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2" name="TextBox 1">
            <a:extLst>
              <a:ext uri="{FF2B5EF4-FFF2-40B4-BE49-F238E27FC236}">
                <a16:creationId xmlns:a16="http://schemas.microsoft.com/office/drawing/2014/main" id="{44D9308E-4F57-BAEC-3D89-4BE24C9DAA95}"/>
              </a:ext>
            </a:extLst>
          </p:cNvPr>
          <p:cNvSpPr txBox="1"/>
          <p:nvPr/>
        </p:nvSpPr>
        <p:spPr>
          <a:xfrm>
            <a:off x="6499500" y="861684"/>
            <a:ext cx="4840010" cy="3843666"/>
          </a:xfrm>
          <a:prstGeom prst="rect">
            <a:avLst/>
          </a:prstGeom>
        </p:spPr>
        <p:txBody>
          <a:bodyPr vert="horz" lIns="91440" tIns="45720" rIns="91440" bIns="45720" rtlCol="0">
            <a:noAutofit/>
          </a:bodyPr>
          <a:lstStyle/>
          <a:p>
            <a:pPr defTabSz="914400">
              <a:lnSpc>
                <a:spcPct val="90000"/>
              </a:lnSpc>
              <a:spcAft>
                <a:spcPts val="600"/>
              </a:spcAft>
            </a:pPr>
            <a:r>
              <a:rPr lang="en-US" sz="3200"/>
              <a:t>“We’re looking at a world where very high levels of intelligence are very widely distributed, and what you can do with that resource is really up to you as an end user, and there are a lot of end users who want to use things maliciously.” </a:t>
            </a:r>
          </a:p>
          <a:p>
            <a:pPr indent="-228600" defTabSz="914400">
              <a:lnSpc>
                <a:spcPct val="90000"/>
              </a:lnSpc>
              <a:spcAft>
                <a:spcPts val="600"/>
              </a:spcAft>
              <a:buFont typeface="Arial" panose="020B0604020202020204" pitchFamily="34" charset="0"/>
              <a:buChar char="•"/>
            </a:pPr>
            <a:endParaRPr lang="en-US" sz="3200"/>
          </a:p>
          <a:p>
            <a:pPr defTabSz="914400">
              <a:lnSpc>
                <a:spcPct val="90000"/>
              </a:lnSpc>
              <a:spcAft>
                <a:spcPts val="600"/>
              </a:spcAft>
            </a:pPr>
            <a:r>
              <a:rPr lang="en-US" sz="3200"/>
              <a:t>-</a:t>
            </a:r>
            <a:r>
              <a:rPr lang="en-US" sz="3200" err="1"/>
              <a:t>Jeremie</a:t>
            </a:r>
            <a:r>
              <a:rPr lang="en-US" sz="3200"/>
              <a:t> Harris </a:t>
            </a:r>
          </a:p>
          <a:p>
            <a:pPr defTabSz="914400">
              <a:lnSpc>
                <a:spcPct val="90000"/>
              </a:lnSpc>
              <a:spcAft>
                <a:spcPts val="600"/>
              </a:spcAft>
            </a:pPr>
            <a:r>
              <a:rPr lang="en-US" sz="2000"/>
              <a:t>Last Week in AI Podcast Host</a:t>
            </a:r>
          </a:p>
        </p:txBody>
      </p:sp>
      <p:sp>
        <p:nvSpPr>
          <p:cNvPr id="5" name="Title 4" hidden="1">
            <a:extLst>
              <a:ext uri="{FF2B5EF4-FFF2-40B4-BE49-F238E27FC236}">
                <a16:creationId xmlns:a16="http://schemas.microsoft.com/office/drawing/2014/main" id="{6A1B2833-1306-55ED-6F0F-A0B12F489EBE}"/>
              </a:ext>
            </a:extLst>
          </p:cNvPr>
          <p:cNvSpPr>
            <a:spLocks noGrp="1"/>
          </p:cNvSpPr>
          <p:nvPr>
            <p:ph type="title" idx="4294967295"/>
          </p:nvPr>
        </p:nvSpPr>
        <p:spPr/>
        <p:txBody>
          <a:bodyPr/>
          <a:lstStyle/>
          <a:p>
            <a:r>
              <a:rPr lang="en-US" err="1"/>
              <a:t>Jeremie</a:t>
            </a:r>
            <a:r>
              <a:rPr lang="en-US"/>
              <a:t> Harris Quote</a:t>
            </a:r>
          </a:p>
        </p:txBody>
      </p:sp>
    </p:spTree>
    <p:extLst>
      <p:ext uri="{BB962C8B-B14F-4D97-AF65-F5344CB8AC3E}">
        <p14:creationId xmlns:p14="http://schemas.microsoft.com/office/powerpoint/2010/main" val="3502276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42C3032-0F08-D8D0-F43D-2F0861F7382E}"/>
              </a:ext>
              <a:ext uri="{C183D7F6-B498-43B3-948B-1728B52AA6E4}">
                <adec:decorative xmlns:adec="http://schemas.microsoft.com/office/drawing/2017/decorative" val="1"/>
              </a:ext>
            </a:extLst>
          </p:cNvPr>
          <p:cNvPicPr>
            <a:picLocks noChangeAspect="1"/>
          </p:cNvPicPr>
          <p:nvPr/>
        </p:nvPicPr>
        <p:blipFill rotWithShape="1">
          <a:blip r:embed="rId3">
            <a:alphaModFix amt="35000"/>
          </a:blip>
          <a:srcRect t="16045"/>
          <a:stretch/>
        </p:blipFill>
        <p:spPr>
          <a:xfrm>
            <a:off x="0" y="10"/>
            <a:ext cx="12191980" cy="6857990"/>
          </a:xfrm>
          <a:prstGeom prst="rect">
            <a:avLst/>
          </a:prstGeom>
        </p:spPr>
      </p:pic>
      <p:sp>
        <p:nvSpPr>
          <p:cNvPr id="2" name="Title 1">
            <a:extLst>
              <a:ext uri="{FF2B5EF4-FFF2-40B4-BE49-F238E27FC236}">
                <a16:creationId xmlns:a16="http://schemas.microsoft.com/office/drawing/2014/main" id="{D86276D6-48DE-4547-6089-038E128EFDC5}"/>
              </a:ext>
            </a:extLst>
          </p:cNvPr>
          <p:cNvSpPr>
            <a:spLocks noGrp="1"/>
          </p:cNvSpPr>
          <p:nvPr>
            <p:ph type="title"/>
          </p:nvPr>
        </p:nvSpPr>
        <p:spPr>
          <a:xfrm>
            <a:off x="838200" y="365125"/>
            <a:ext cx="10515600" cy="1325563"/>
          </a:xfrm>
        </p:spPr>
        <p:txBody>
          <a:bodyPr>
            <a:normAutofit/>
          </a:bodyPr>
          <a:lstStyle/>
          <a:p>
            <a:r>
              <a:rPr lang="en-US" dirty="0">
                <a:solidFill>
                  <a:srgbClr val="FFFFFF"/>
                </a:solidFill>
              </a:rPr>
              <a:t>Three Principles of Humane Tech</a:t>
            </a:r>
            <a:br>
              <a:rPr lang="en-US" dirty="0">
                <a:solidFill>
                  <a:srgbClr val="FFFFFF"/>
                </a:solidFill>
              </a:rPr>
            </a:br>
            <a:r>
              <a:rPr lang="en-US" sz="2400" dirty="0">
                <a:solidFill>
                  <a:srgbClr val="FFFFFF"/>
                </a:solidFill>
                <a:hlinkClick r:id="rId4"/>
              </a:rPr>
              <a:t>Center for Humane Technology</a:t>
            </a:r>
            <a:endParaRPr lang="en-US" sz="2400" dirty="0">
              <a:solidFill>
                <a:srgbClr val="FFFFFF"/>
              </a:solidFill>
            </a:endParaRPr>
          </a:p>
        </p:txBody>
      </p:sp>
      <p:sp>
        <p:nvSpPr>
          <p:cNvPr id="4" name="TextBox 3">
            <a:extLst>
              <a:ext uri="{FF2B5EF4-FFF2-40B4-BE49-F238E27FC236}">
                <a16:creationId xmlns:a16="http://schemas.microsoft.com/office/drawing/2014/main" id="{AC2054DC-48C2-4316-93B0-29DC9896B2B6}"/>
              </a:ext>
            </a:extLst>
          </p:cNvPr>
          <p:cNvSpPr txBox="1"/>
          <p:nvPr/>
        </p:nvSpPr>
        <p:spPr>
          <a:xfrm>
            <a:off x="1017270" y="2068830"/>
            <a:ext cx="10687050" cy="2062103"/>
          </a:xfrm>
          <a:prstGeom prst="rect">
            <a:avLst/>
          </a:prstGeom>
          <a:noFill/>
        </p:spPr>
        <p:txBody>
          <a:bodyPr wrap="square" rtlCol="0">
            <a:spAutoFit/>
          </a:bodyPr>
          <a:lstStyle/>
          <a:p>
            <a:pPr marL="342900" indent="-342900">
              <a:buFont typeface="+mj-lt"/>
              <a:buAutoNum type="arabicPeriod"/>
            </a:pPr>
            <a:r>
              <a:rPr lang="en-US" sz="3200" dirty="0"/>
              <a:t>When we create a new technology, we uncover a new class of responsibility</a:t>
            </a:r>
          </a:p>
          <a:p>
            <a:pPr marL="342900" indent="-342900">
              <a:buFont typeface="+mj-lt"/>
              <a:buAutoNum type="arabicPeriod"/>
            </a:pPr>
            <a:r>
              <a:rPr lang="en-US" sz="3200" dirty="0"/>
              <a:t>If the technology confers power, it will start a race</a:t>
            </a:r>
          </a:p>
          <a:p>
            <a:pPr marL="342900" indent="-342900">
              <a:buFont typeface="+mj-lt"/>
              <a:buAutoNum type="arabicPeriod"/>
            </a:pPr>
            <a:r>
              <a:rPr lang="en-US" sz="3200" dirty="0"/>
              <a:t>If we don’t coordinate, that race will end in tragedy</a:t>
            </a:r>
          </a:p>
        </p:txBody>
      </p:sp>
      <p:pic>
        <p:nvPicPr>
          <p:cNvPr id="7" name="Graphic 6" descr="Lightbulb and gear">
            <a:extLst>
              <a:ext uri="{FF2B5EF4-FFF2-40B4-BE49-F238E27FC236}">
                <a16:creationId xmlns:a16="http://schemas.microsoft.com/office/drawing/2014/main" id="{D036C4DD-AA8C-4FBE-A2AD-3FF887E951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75560" y="4966275"/>
            <a:ext cx="914400" cy="914400"/>
          </a:xfrm>
          <a:prstGeom prst="rect">
            <a:avLst/>
          </a:prstGeom>
        </p:spPr>
      </p:pic>
      <p:pic>
        <p:nvPicPr>
          <p:cNvPr id="9" name="Graphic 8" descr="Power button">
            <a:extLst>
              <a:ext uri="{FF2B5EF4-FFF2-40B4-BE49-F238E27FC236}">
                <a16:creationId xmlns:a16="http://schemas.microsoft.com/office/drawing/2014/main" id="{C9382871-DF66-4D26-8417-3B04A9A989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10200" y="5037266"/>
            <a:ext cx="914400" cy="914400"/>
          </a:xfrm>
          <a:prstGeom prst="rect">
            <a:avLst/>
          </a:prstGeom>
        </p:spPr>
      </p:pic>
      <p:pic>
        <p:nvPicPr>
          <p:cNvPr id="11" name="Graphic 10" descr="Crawling person">
            <a:extLst>
              <a:ext uri="{FF2B5EF4-FFF2-40B4-BE49-F238E27FC236}">
                <a16:creationId xmlns:a16="http://schemas.microsoft.com/office/drawing/2014/main" id="{50FAC781-8E0F-44B4-A134-CD6A48A4154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44840" y="5054351"/>
            <a:ext cx="914400" cy="914400"/>
          </a:xfrm>
          <a:prstGeom prst="rect">
            <a:avLst/>
          </a:prstGeom>
        </p:spPr>
      </p:pic>
    </p:spTree>
    <p:extLst>
      <p:ext uri="{BB962C8B-B14F-4D97-AF65-F5344CB8AC3E}">
        <p14:creationId xmlns:p14="http://schemas.microsoft.com/office/powerpoint/2010/main" val="178260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 name="Freeform: Shape 64" hidden="1">
            <a:extLst>
              <a:ext uri="{FF2B5EF4-FFF2-40B4-BE49-F238E27FC236}">
                <a16:creationId xmlns:a16="http://schemas.microsoft.com/office/drawing/2014/main" id="{DFCA2118-59A2-4310-A4B2-F2CBA821E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F5BD75-8D60-3D89-CA72-8F3BE51F8B1A}"/>
              </a:ext>
            </a:extLst>
          </p:cNvPr>
          <p:cNvSpPr>
            <a:spLocks noGrp="1"/>
          </p:cNvSpPr>
          <p:nvPr>
            <p:ph type="ctrTitle"/>
          </p:nvPr>
        </p:nvSpPr>
        <p:spPr>
          <a:xfrm>
            <a:off x="1992591" y="1559312"/>
            <a:ext cx="8206818" cy="3739375"/>
          </a:xfrm>
        </p:spPr>
        <p:txBody>
          <a:bodyPr>
            <a:noAutofit/>
          </a:bodyPr>
          <a:lstStyle/>
          <a:p>
            <a:r>
              <a:rPr lang="en-US" sz="24400" dirty="0"/>
              <a:t>WHY?</a:t>
            </a:r>
          </a:p>
        </p:txBody>
      </p:sp>
    </p:spTree>
    <p:extLst>
      <p:ext uri="{BB962C8B-B14F-4D97-AF65-F5344CB8AC3E}">
        <p14:creationId xmlns:p14="http://schemas.microsoft.com/office/powerpoint/2010/main" val="34861340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lanet Earth from space">
            <a:extLst>
              <a:ext uri="{FF2B5EF4-FFF2-40B4-BE49-F238E27FC236}">
                <a16:creationId xmlns:a16="http://schemas.microsoft.com/office/drawing/2014/main" id="{92DA6366-701E-6423-4D49-74052324A6B2}"/>
              </a:ext>
            </a:extLst>
          </p:cNvPr>
          <p:cNvPicPr>
            <a:picLocks noChangeAspect="1"/>
          </p:cNvPicPr>
          <p:nvPr/>
        </p:nvPicPr>
        <p:blipFill rotWithShape="1">
          <a:blip r:embed="rId3">
            <a:alphaModFix amt="40000"/>
          </a:blip>
          <a:srcRect/>
          <a:stretch/>
        </p:blipFill>
        <p:spPr>
          <a:xfrm>
            <a:off x="20" y="10"/>
            <a:ext cx="12191979" cy="6857990"/>
          </a:xfrm>
          <a:prstGeom prst="rect">
            <a:avLst/>
          </a:prstGeom>
        </p:spPr>
      </p:pic>
      <p:sp>
        <p:nvSpPr>
          <p:cNvPr id="16"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4D9308E-4F57-BAEC-3D89-4BE24C9DAA95}"/>
              </a:ext>
            </a:extLst>
          </p:cNvPr>
          <p:cNvSpPr txBox="1"/>
          <p:nvPr/>
        </p:nvSpPr>
        <p:spPr>
          <a:xfrm>
            <a:off x="838200" y="2004446"/>
            <a:ext cx="10515600" cy="4176897"/>
          </a:xfrm>
          <a:prstGeom prst="rect">
            <a:avLst/>
          </a:prstGeom>
        </p:spPr>
        <p:txBody>
          <a:bodyPr vert="horz" lIns="91440" tIns="45720" rIns="91440" bIns="45720" rtlCol="0">
            <a:normAutofit/>
          </a:bodyPr>
          <a:lstStyle/>
          <a:p>
            <a:pPr defTabSz="914400">
              <a:lnSpc>
                <a:spcPct val="90000"/>
              </a:lnSpc>
              <a:spcAft>
                <a:spcPts val="600"/>
              </a:spcAft>
            </a:pPr>
            <a:r>
              <a:rPr lang="en-US" sz="2400">
                <a:solidFill>
                  <a:srgbClr val="FFFFFF"/>
                </a:solidFill>
                <a:effectLst/>
              </a:rPr>
              <a:t>To ensure the benefits outweigh the drawbacks, it's crucial to initiate discussions about the appropriate applications of these technologies and identify the skills teachers need to use them effectively while mitigating potential risks. We are fortunate to work in an intriguing field that attracts brilliant individuals committed to educating a diverse range of students. This privilege brings with it the immense responsibility to utilize these tools in a manner that enhances our productivity, upholds our values, and fulfills our obligations to our students. </a:t>
            </a:r>
            <a:endParaRPr lang="en-US" sz="2400">
              <a:solidFill>
                <a:srgbClr val="FFFFFF"/>
              </a:solidFill>
            </a:endParaRPr>
          </a:p>
        </p:txBody>
      </p:sp>
      <p:sp>
        <p:nvSpPr>
          <p:cNvPr id="5" name="Title 4">
            <a:extLst>
              <a:ext uri="{FF2B5EF4-FFF2-40B4-BE49-F238E27FC236}">
                <a16:creationId xmlns:a16="http://schemas.microsoft.com/office/drawing/2014/main" id="{7FD7A3AC-939C-2814-D88A-B17AE2A22DFF}"/>
              </a:ext>
            </a:extLst>
          </p:cNvPr>
          <p:cNvSpPr>
            <a:spLocks noGrp="1"/>
          </p:cNvSpPr>
          <p:nvPr>
            <p:ph type="title" idx="4294967295"/>
          </p:nvPr>
        </p:nvSpPr>
        <p:spPr/>
        <p:txBody>
          <a:bodyPr/>
          <a:lstStyle/>
          <a:p>
            <a:r>
              <a:rPr lang="en-US" dirty="0"/>
              <a:t>The path ahead</a:t>
            </a:r>
          </a:p>
        </p:txBody>
      </p:sp>
    </p:spTree>
    <p:extLst>
      <p:ext uri="{BB962C8B-B14F-4D97-AF65-F5344CB8AC3E}">
        <p14:creationId xmlns:p14="http://schemas.microsoft.com/office/powerpoint/2010/main" val="30647222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F0583B-8F12-7A25-A88B-5FD572DEDF75}"/>
              </a:ext>
            </a:extLst>
          </p:cNvPr>
          <p:cNvSpPr>
            <a:spLocks noGrp="1"/>
          </p:cNvSpPr>
          <p:nvPr>
            <p:ph idx="1"/>
          </p:nvPr>
        </p:nvSpPr>
        <p:spPr>
          <a:xfrm>
            <a:off x="1837592" y="2912818"/>
            <a:ext cx="8516815" cy="2042990"/>
          </a:xfrm>
        </p:spPr>
        <p:txBody>
          <a:bodyPr>
            <a:normAutofit fontScale="92500"/>
          </a:bodyPr>
          <a:lstStyle/>
          <a:p>
            <a:r>
              <a:rPr lang="en-US" dirty="0"/>
              <a:t>GPT-3 released November 2022: Trained on 175 billion parameters</a:t>
            </a:r>
          </a:p>
          <a:p>
            <a:r>
              <a:rPr lang="en-US" dirty="0"/>
              <a:t>GPT-4 released March 2023: Trained on 1 trillion parameters</a:t>
            </a:r>
          </a:p>
          <a:p>
            <a:r>
              <a:rPr lang="en-US" dirty="0"/>
              <a:t>…?</a:t>
            </a:r>
          </a:p>
        </p:txBody>
      </p:sp>
      <p:sp>
        <p:nvSpPr>
          <p:cNvPr id="2" name="Title 1">
            <a:extLst>
              <a:ext uri="{FF2B5EF4-FFF2-40B4-BE49-F238E27FC236}">
                <a16:creationId xmlns:a16="http://schemas.microsoft.com/office/drawing/2014/main" id="{344DF0B6-4B31-2716-E785-2FF4B9DC5828}"/>
              </a:ext>
            </a:extLst>
          </p:cNvPr>
          <p:cNvSpPr>
            <a:spLocks noGrp="1"/>
          </p:cNvSpPr>
          <p:nvPr>
            <p:ph type="title"/>
          </p:nvPr>
        </p:nvSpPr>
        <p:spPr>
          <a:xfrm>
            <a:off x="838200" y="1587255"/>
            <a:ext cx="10515600" cy="1325563"/>
          </a:xfrm>
        </p:spPr>
        <p:txBody>
          <a:bodyPr/>
          <a:lstStyle/>
          <a:p>
            <a:pPr algn="ctr"/>
            <a:r>
              <a:rPr lang="en-US" err="1"/>
              <a:t>ChatGPT</a:t>
            </a:r>
            <a:endParaRPr lang="en-US"/>
          </a:p>
        </p:txBody>
      </p:sp>
    </p:spTree>
    <p:extLst>
      <p:ext uri="{BB962C8B-B14F-4D97-AF65-F5344CB8AC3E}">
        <p14:creationId xmlns:p14="http://schemas.microsoft.com/office/powerpoint/2010/main" val="31828318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EE66E99-836A-3F25-46EC-88F99993E8BC}"/>
              </a:ext>
            </a:extLst>
          </p:cNvPr>
          <p:cNvSpPr>
            <a:spLocks noGrp="1"/>
          </p:cNvSpPr>
          <p:nvPr>
            <p:ph idx="1"/>
          </p:nvPr>
        </p:nvSpPr>
        <p:spPr>
          <a:xfrm>
            <a:off x="838200" y="1929384"/>
            <a:ext cx="10515600" cy="4251960"/>
          </a:xfrm>
        </p:spPr>
        <p:txBody>
          <a:bodyPr>
            <a:normAutofit/>
          </a:bodyPr>
          <a:lstStyle/>
          <a:p>
            <a:r>
              <a:rPr lang="en-US" sz="2200" dirty="0"/>
              <a:t>Get to know the technology, how it is used by yourself, fellow teachers, and students</a:t>
            </a:r>
          </a:p>
          <a:p>
            <a:r>
              <a:rPr lang="en-US" sz="2200" dirty="0"/>
              <a:t>Advocate that the technologies are made with accessibility in mind</a:t>
            </a:r>
          </a:p>
          <a:p>
            <a:r>
              <a:rPr lang="en-US" sz="2200" dirty="0"/>
              <a:t>Prepare to adapt</a:t>
            </a:r>
          </a:p>
          <a:p>
            <a:r>
              <a:rPr lang="en-US" sz="2200" dirty="0"/>
              <a:t>Demand balanced promotion of these technologies—examine use scenarios with an eye on benefits </a:t>
            </a:r>
            <a:r>
              <a:rPr lang="en-US" sz="2200" i="1" dirty="0"/>
              <a:t>and </a:t>
            </a:r>
            <a:r>
              <a:rPr lang="en-US" sz="2200" dirty="0"/>
              <a:t>risks</a:t>
            </a:r>
          </a:p>
          <a:p>
            <a:r>
              <a:rPr lang="en-US" sz="2200" dirty="0"/>
              <a:t>Work within our places of employment and professional organizations to establish and adhere to ethical standards for AI use</a:t>
            </a:r>
          </a:p>
          <a:p>
            <a:endParaRPr lang="en-US" sz="2200" dirty="0"/>
          </a:p>
          <a:p>
            <a:endParaRPr lang="en-US" sz="2200" dirty="0"/>
          </a:p>
          <a:p>
            <a:endParaRPr lang="en-US" sz="2200" dirty="0"/>
          </a:p>
          <a:p>
            <a:endParaRPr lang="en-US" sz="2200" dirty="0"/>
          </a:p>
        </p:txBody>
      </p:sp>
      <p:sp>
        <p:nvSpPr>
          <p:cNvPr id="2" name="Title 1">
            <a:extLst>
              <a:ext uri="{FF2B5EF4-FFF2-40B4-BE49-F238E27FC236}">
                <a16:creationId xmlns:a16="http://schemas.microsoft.com/office/drawing/2014/main" id="{824B7B62-8E33-9858-4E0C-7397F7EA897D}"/>
              </a:ext>
            </a:extLst>
          </p:cNvPr>
          <p:cNvSpPr>
            <a:spLocks noGrp="1"/>
          </p:cNvSpPr>
          <p:nvPr>
            <p:ph type="title"/>
          </p:nvPr>
        </p:nvSpPr>
        <p:spPr>
          <a:xfrm>
            <a:off x="838200" y="365125"/>
            <a:ext cx="10515600" cy="1325563"/>
          </a:xfrm>
        </p:spPr>
        <p:txBody>
          <a:bodyPr>
            <a:normAutofit/>
          </a:bodyPr>
          <a:lstStyle/>
          <a:p>
            <a:r>
              <a:rPr lang="en-US" sz="4200" dirty="0"/>
              <a:t>New endeavors for the vision professional</a:t>
            </a:r>
          </a:p>
        </p:txBody>
      </p:sp>
    </p:spTree>
    <p:extLst>
      <p:ext uri="{BB962C8B-B14F-4D97-AF65-F5344CB8AC3E}">
        <p14:creationId xmlns:p14="http://schemas.microsoft.com/office/powerpoint/2010/main" val="4083588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CBC5D55-2775-490E-ACFC-AA3279531FB9}"/>
              </a:ext>
            </a:extLst>
          </p:cNvPr>
          <p:cNvSpPr>
            <a:spLocks noGrp="1"/>
          </p:cNvSpPr>
          <p:nvPr>
            <p:ph idx="1"/>
          </p:nvPr>
        </p:nvSpPr>
        <p:spPr>
          <a:xfrm>
            <a:off x="838200" y="1929384"/>
            <a:ext cx="10515600" cy="4251960"/>
          </a:xfrm>
        </p:spPr>
        <p:txBody>
          <a:bodyPr>
            <a:normAutofit/>
          </a:bodyPr>
          <a:lstStyle/>
          <a:p>
            <a:r>
              <a:rPr lang="en-US" sz="2200" dirty="0"/>
              <a:t>Lay the groundwork</a:t>
            </a:r>
          </a:p>
          <a:p>
            <a:r>
              <a:rPr lang="en-US" sz="2200" dirty="0"/>
              <a:t>Demo </a:t>
            </a:r>
            <a:r>
              <a:rPr lang="en-US" sz="2200" dirty="0" err="1"/>
              <a:t>ChatGPT</a:t>
            </a:r>
            <a:endParaRPr lang="en-US" sz="2200" dirty="0"/>
          </a:p>
          <a:p>
            <a:r>
              <a:rPr lang="en-US" sz="2200" dirty="0"/>
              <a:t>Geek out</a:t>
            </a:r>
          </a:p>
          <a:p>
            <a:r>
              <a:rPr lang="en-US" sz="2200" dirty="0"/>
              <a:t>Celebrate the potential</a:t>
            </a:r>
          </a:p>
          <a:p>
            <a:r>
              <a:rPr lang="en-US" sz="2200" dirty="0"/>
              <a:t>Heavy stuff</a:t>
            </a:r>
          </a:p>
          <a:p>
            <a:r>
              <a:rPr lang="en-US" sz="2200" dirty="0"/>
              <a:t>The path ahead</a:t>
            </a:r>
          </a:p>
        </p:txBody>
      </p:sp>
      <p:sp>
        <p:nvSpPr>
          <p:cNvPr id="2" name="Title 1">
            <a:extLst>
              <a:ext uri="{FF2B5EF4-FFF2-40B4-BE49-F238E27FC236}">
                <a16:creationId xmlns:a16="http://schemas.microsoft.com/office/drawing/2014/main" id="{987537ED-5A81-4620-AF86-B6A9AAFFF298}"/>
              </a:ext>
            </a:extLst>
          </p:cNvPr>
          <p:cNvSpPr>
            <a:spLocks noGrp="1"/>
          </p:cNvSpPr>
          <p:nvPr>
            <p:ph type="title"/>
          </p:nvPr>
        </p:nvSpPr>
        <p:spPr>
          <a:xfrm>
            <a:off x="838200" y="365125"/>
            <a:ext cx="10515600" cy="1325563"/>
          </a:xfrm>
        </p:spPr>
        <p:txBody>
          <a:bodyPr>
            <a:normAutofit/>
          </a:bodyPr>
          <a:lstStyle/>
          <a:p>
            <a:r>
              <a:rPr lang="en-US" sz="5400" dirty="0"/>
              <a:t>What to expect</a:t>
            </a:r>
          </a:p>
        </p:txBody>
      </p:sp>
    </p:spTree>
    <p:extLst>
      <p:ext uri="{BB962C8B-B14F-4D97-AF65-F5344CB8AC3E}">
        <p14:creationId xmlns:p14="http://schemas.microsoft.com/office/powerpoint/2010/main" val="4060124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he outline of a human head and shoulders above a complicated blueprint&#10;">
            <a:extLst>
              <a:ext uri="{FF2B5EF4-FFF2-40B4-BE49-F238E27FC236}">
                <a16:creationId xmlns:a16="http://schemas.microsoft.com/office/drawing/2014/main" id="{1DFEB616-81E6-F3BD-2DCB-7C682CE94917}"/>
              </a:ext>
            </a:extLst>
          </p:cNvPr>
          <p:cNvPicPr>
            <a:picLocks noChangeAspect="1"/>
          </p:cNvPicPr>
          <p:nvPr/>
        </p:nvPicPr>
        <p:blipFill>
          <a:blip r:embed="rId2"/>
          <a:srcRect l="16044" r="1604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6"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7A7186-6EC4-7BF2-52C3-8BA80540B83A}"/>
              </a:ext>
            </a:extLst>
          </p:cNvPr>
          <p:cNvSpPr>
            <a:spLocks noGrp="1"/>
          </p:cNvSpPr>
          <p:nvPr>
            <p:ph idx="1"/>
          </p:nvPr>
        </p:nvSpPr>
        <p:spPr>
          <a:xfrm>
            <a:off x="5297762" y="2706624"/>
            <a:ext cx="6251110" cy="3483864"/>
          </a:xfrm>
        </p:spPr>
        <p:txBody>
          <a:bodyPr>
            <a:normAutofit/>
          </a:bodyPr>
          <a:lstStyle/>
          <a:p>
            <a:r>
              <a:rPr lang="en-US" sz="2200" dirty="0"/>
              <a:t>T</a:t>
            </a:r>
            <a:r>
              <a:rPr lang="en-US" sz="2200" b="0" i="0" dirty="0">
                <a:effectLst/>
              </a:rPr>
              <a:t>he theory and development of computer systems able to perform tasks that normally require human intelligence, such as visual perception, speech recognition, decision-making, and translation between languages (Oxford Languages)</a:t>
            </a:r>
          </a:p>
          <a:p>
            <a:r>
              <a:rPr lang="en-US" sz="2200" dirty="0"/>
              <a:t>Historical AI: High-tech tools, search engines, virtual assistants (Siri, Alexa, Hey Google), Self-driving vehicles, Seeing AI…</a:t>
            </a:r>
          </a:p>
          <a:p>
            <a:r>
              <a:rPr lang="en-US" sz="2200" dirty="0"/>
              <a:t>The big news now is </a:t>
            </a:r>
            <a:r>
              <a:rPr lang="en-US" sz="2200" i="1" dirty="0"/>
              <a:t>Generative</a:t>
            </a:r>
            <a:r>
              <a:rPr lang="en-US" sz="2200" dirty="0"/>
              <a:t> AI</a:t>
            </a:r>
          </a:p>
          <a:p>
            <a:endParaRPr lang="en-US" sz="2200" dirty="0"/>
          </a:p>
        </p:txBody>
      </p:sp>
      <p:sp>
        <p:nvSpPr>
          <p:cNvPr id="2" name="Title 1">
            <a:extLst>
              <a:ext uri="{FF2B5EF4-FFF2-40B4-BE49-F238E27FC236}">
                <a16:creationId xmlns:a16="http://schemas.microsoft.com/office/drawing/2014/main" id="{7432960F-65F5-AFE9-8B2D-891F2EB026A4}"/>
              </a:ext>
            </a:extLst>
          </p:cNvPr>
          <p:cNvSpPr>
            <a:spLocks noGrp="1"/>
          </p:cNvSpPr>
          <p:nvPr>
            <p:ph type="title"/>
          </p:nvPr>
        </p:nvSpPr>
        <p:spPr>
          <a:xfrm>
            <a:off x="5297762" y="329184"/>
            <a:ext cx="6251110" cy="1783080"/>
          </a:xfrm>
        </p:spPr>
        <p:txBody>
          <a:bodyPr anchor="b">
            <a:normAutofit/>
          </a:bodyPr>
          <a:lstStyle/>
          <a:p>
            <a:r>
              <a:rPr lang="en-US" sz="5400" dirty="0"/>
              <a:t>What is Artificial Intelligence (AI)</a:t>
            </a:r>
          </a:p>
        </p:txBody>
      </p:sp>
    </p:spTree>
    <p:extLst>
      <p:ext uri="{BB962C8B-B14F-4D97-AF65-F5344CB8AC3E}">
        <p14:creationId xmlns:p14="http://schemas.microsoft.com/office/powerpoint/2010/main" val="324502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D00511-1D30-0232-D32B-BB1BB2844A5B}"/>
              </a:ext>
            </a:extLst>
          </p:cNvPr>
          <p:cNvSpPr>
            <a:spLocks noGrp="1"/>
          </p:cNvSpPr>
          <p:nvPr>
            <p:ph idx="1"/>
          </p:nvPr>
        </p:nvSpPr>
        <p:spPr/>
        <p:txBody>
          <a:bodyPr>
            <a:normAutofit lnSpcReduction="10000"/>
          </a:bodyPr>
          <a:lstStyle/>
          <a:p>
            <a:r>
              <a:rPr lang="en-US" dirty="0"/>
              <a:t>First released in 1960s with “</a:t>
            </a:r>
            <a:r>
              <a:rPr lang="en-US" dirty="0">
                <a:hlinkClick r:id="rId2"/>
              </a:rPr>
              <a:t>Eliza</a:t>
            </a:r>
            <a:r>
              <a:rPr lang="en-US" dirty="0"/>
              <a:t>”</a:t>
            </a:r>
          </a:p>
          <a:p>
            <a:r>
              <a:rPr lang="en-US" dirty="0"/>
              <a:t>Algorithms that are trained on a specific set of information that it uses to create new content such as text, images, or speech</a:t>
            </a:r>
          </a:p>
          <a:p>
            <a:r>
              <a:rPr lang="en-US" dirty="0"/>
              <a:t>A user inputs a prompt and the system responds in a human-like manner</a:t>
            </a:r>
          </a:p>
          <a:p>
            <a:r>
              <a:rPr lang="en-US" dirty="0"/>
              <a:t>Machine learning: Recognizes patterns, make predictions, and takes actions </a:t>
            </a:r>
          </a:p>
          <a:p>
            <a:r>
              <a:rPr lang="en-US" dirty="0"/>
              <a:t>Text: </a:t>
            </a:r>
            <a:r>
              <a:rPr lang="en-US" dirty="0" err="1"/>
              <a:t>ChatGPT</a:t>
            </a:r>
            <a:r>
              <a:rPr lang="en-US" dirty="0"/>
              <a:t>, Google Bard, Anthropic, </a:t>
            </a:r>
            <a:r>
              <a:rPr lang="en-US" dirty="0" err="1"/>
              <a:t>LLaMA</a:t>
            </a:r>
            <a:r>
              <a:rPr lang="en-US" dirty="0"/>
              <a:t>…</a:t>
            </a:r>
          </a:p>
          <a:p>
            <a:r>
              <a:rPr lang="en-US" dirty="0"/>
              <a:t>Images: Stable Diffusion, Dall-E…</a:t>
            </a:r>
          </a:p>
          <a:p>
            <a:r>
              <a:rPr lang="en-US" dirty="0"/>
              <a:t>Voice: </a:t>
            </a:r>
            <a:r>
              <a:rPr lang="en-US" dirty="0" err="1"/>
              <a:t>Lovo</a:t>
            </a:r>
            <a:r>
              <a:rPr lang="en-US" dirty="0"/>
              <a:t>, </a:t>
            </a:r>
            <a:r>
              <a:rPr lang="en-US" dirty="0" err="1"/>
              <a:t>Murf</a:t>
            </a:r>
            <a:r>
              <a:rPr lang="en-US" dirty="0"/>
              <a:t>…</a:t>
            </a:r>
          </a:p>
        </p:txBody>
      </p:sp>
      <p:sp>
        <p:nvSpPr>
          <p:cNvPr id="2" name="Title 1">
            <a:extLst>
              <a:ext uri="{FF2B5EF4-FFF2-40B4-BE49-F238E27FC236}">
                <a16:creationId xmlns:a16="http://schemas.microsoft.com/office/drawing/2014/main" id="{20259926-B94F-2B02-F437-C9B413B6F597}"/>
              </a:ext>
            </a:extLst>
          </p:cNvPr>
          <p:cNvSpPr>
            <a:spLocks noGrp="1"/>
          </p:cNvSpPr>
          <p:nvPr>
            <p:ph type="title"/>
          </p:nvPr>
        </p:nvSpPr>
        <p:spPr/>
        <p:txBody>
          <a:bodyPr/>
          <a:lstStyle/>
          <a:p>
            <a:r>
              <a:rPr lang="en-US" dirty="0"/>
              <a:t>Generative AI</a:t>
            </a:r>
          </a:p>
        </p:txBody>
      </p:sp>
    </p:spTree>
    <p:extLst>
      <p:ext uri="{BB962C8B-B14F-4D97-AF65-F5344CB8AC3E}">
        <p14:creationId xmlns:p14="http://schemas.microsoft.com/office/powerpoint/2010/main" val="1725759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of evolution of Large Language Model AI from 2018-present depicting a tree with three main branches labeled Encoder-only, Encoder-decoder, and Decoder-only. The trunk for &quot;Decoder Only&quot; technologies expanding exponentially into many sub-branches since early 2022 with ChatGPT on top.  ">
            <a:extLst>
              <a:ext uri="{FF2B5EF4-FFF2-40B4-BE49-F238E27FC236}">
                <a16:creationId xmlns:a16="http://schemas.microsoft.com/office/drawing/2014/main" id="{92B8A840-EBD7-8414-3D3B-D9833B6B927D}"/>
              </a:ext>
            </a:extLst>
          </p:cNvPr>
          <p:cNvPicPr>
            <a:picLocks noChangeAspect="1"/>
          </p:cNvPicPr>
          <p:nvPr/>
        </p:nvPicPr>
        <p:blipFill>
          <a:blip r:embed="rId3"/>
          <a:stretch>
            <a:fillRect/>
          </a:stretch>
        </p:blipFill>
        <p:spPr>
          <a:xfrm>
            <a:off x="2297723" y="402612"/>
            <a:ext cx="7772400" cy="6052775"/>
          </a:xfrm>
          <a:prstGeom prst="rect">
            <a:avLst/>
          </a:prstGeom>
        </p:spPr>
      </p:pic>
      <p:sp>
        <p:nvSpPr>
          <p:cNvPr id="4" name="TextBox 3">
            <a:extLst>
              <a:ext uri="{FF2B5EF4-FFF2-40B4-BE49-F238E27FC236}">
                <a16:creationId xmlns:a16="http://schemas.microsoft.com/office/drawing/2014/main" id="{4D9EE1CB-0700-A652-5839-563262955D41}"/>
              </a:ext>
            </a:extLst>
          </p:cNvPr>
          <p:cNvSpPr txBox="1"/>
          <p:nvPr/>
        </p:nvSpPr>
        <p:spPr>
          <a:xfrm>
            <a:off x="10237183" y="5685946"/>
            <a:ext cx="1723292" cy="769441"/>
          </a:xfrm>
          <a:prstGeom prst="rect">
            <a:avLst/>
          </a:prstGeom>
          <a:noFill/>
        </p:spPr>
        <p:txBody>
          <a:bodyPr wrap="square" rtlCol="0">
            <a:spAutoFit/>
          </a:bodyPr>
          <a:lstStyle/>
          <a:p>
            <a:r>
              <a:rPr lang="en-US" sz="1100" dirty="0"/>
              <a:t>Source: </a:t>
            </a:r>
            <a:r>
              <a:rPr lang="en-US" sz="1100" dirty="0">
                <a:hlinkClick r:id="rId4"/>
              </a:rPr>
              <a:t>Harnessing the Power of LLMs in Practice: A Survey on ChatGPT and Beyond</a:t>
            </a:r>
            <a:endParaRPr lang="en-US" sz="1100" dirty="0"/>
          </a:p>
        </p:txBody>
      </p:sp>
      <p:sp>
        <p:nvSpPr>
          <p:cNvPr id="2" name="Title 1">
            <a:extLst>
              <a:ext uri="{FF2B5EF4-FFF2-40B4-BE49-F238E27FC236}">
                <a16:creationId xmlns:a16="http://schemas.microsoft.com/office/drawing/2014/main" id="{410C2126-C465-1C7E-055B-2F443F929832}"/>
              </a:ext>
            </a:extLst>
          </p:cNvPr>
          <p:cNvSpPr>
            <a:spLocks noGrp="1"/>
          </p:cNvSpPr>
          <p:nvPr>
            <p:ph type="title" idx="4294967295"/>
          </p:nvPr>
        </p:nvSpPr>
        <p:spPr>
          <a:xfrm>
            <a:off x="232025" y="293206"/>
            <a:ext cx="1987193" cy="1325563"/>
          </a:xfrm>
        </p:spPr>
        <p:txBody>
          <a:bodyPr>
            <a:normAutofit/>
          </a:bodyPr>
          <a:lstStyle/>
          <a:p>
            <a:r>
              <a:rPr lang="en-US" sz="2400" baseline="0" dirty="0"/>
              <a:t>2018-present</a:t>
            </a:r>
            <a:endParaRPr lang="en-US" sz="2400" dirty="0"/>
          </a:p>
        </p:txBody>
      </p:sp>
    </p:spTree>
    <p:extLst>
      <p:ext uri="{BB962C8B-B14F-4D97-AF65-F5344CB8AC3E}">
        <p14:creationId xmlns:p14="http://schemas.microsoft.com/office/powerpoint/2010/main" val="2336382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pen AI logo">
            <a:extLst>
              <a:ext uri="{FF2B5EF4-FFF2-40B4-BE49-F238E27FC236}">
                <a16:creationId xmlns:a16="http://schemas.microsoft.com/office/drawing/2014/main" id="{939C5EFF-E776-17CF-A901-D4C89525DF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2062" y="42068"/>
            <a:ext cx="2628900" cy="197167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DD00511-1D30-0232-D32B-BB1BB2844A5B}"/>
              </a:ext>
            </a:extLst>
          </p:cNvPr>
          <p:cNvSpPr>
            <a:spLocks noGrp="1"/>
          </p:cNvSpPr>
          <p:nvPr>
            <p:ph idx="1"/>
          </p:nvPr>
        </p:nvSpPr>
        <p:spPr/>
        <p:txBody>
          <a:bodyPr>
            <a:normAutofit lnSpcReduction="10000"/>
          </a:bodyPr>
          <a:lstStyle/>
          <a:p>
            <a:r>
              <a:rPr lang="en-US" dirty="0"/>
              <a:t>Released in November of 2022 by San Francisco-based </a:t>
            </a:r>
            <a:r>
              <a:rPr lang="en-US" dirty="0" err="1"/>
              <a:t>OpenAI</a:t>
            </a:r>
            <a:endParaRPr lang="en-US" dirty="0"/>
          </a:p>
          <a:p>
            <a:r>
              <a:rPr lang="en-US" dirty="0"/>
              <a:t>“Chat” </a:t>
            </a:r>
            <a:r>
              <a:rPr lang="en-US" dirty="0" err="1"/>
              <a:t>ChatBot</a:t>
            </a:r>
            <a:r>
              <a:rPr lang="en-US" dirty="0"/>
              <a:t> – a program designed to simulate conversation with human users</a:t>
            </a:r>
          </a:p>
          <a:p>
            <a:r>
              <a:rPr lang="en-US" dirty="0"/>
              <a:t>“GPT” -- Generative Pre-trained Transformer (</a:t>
            </a:r>
            <a:r>
              <a:rPr lang="en-US" i="1" dirty="0"/>
              <a:t>Generative </a:t>
            </a:r>
            <a:r>
              <a:rPr lang="en-US" dirty="0"/>
              <a:t>AI)</a:t>
            </a:r>
          </a:p>
          <a:p>
            <a:r>
              <a:rPr lang="en-US" dirty="0"/>
              <a:t>Funded in large part by a partnership with Microsoft</a:t>
            </a:r>
          </a:p>
          <a:p>
            <a:r>
              <a:rPr lang="en-US" dirty="0"/>
              <a:t>Accessed via </a:t>
            </a:r>
            <a:r>
              <a:rPr lang="en-US" dirty="0" err="1"/>
              <a:t>OpenAI</a:t>
            </a:r>
            <a:r>
              <a:rPr lang="en-US" dirty="0"/>
              <a:t> website (</a:t>
            </a:r>
            <a:r>
              <a:rPr lang="en-US" dirty="0" err="1"/>
              <a:t>openai.com</a:t>
            </a:r>
            <a:r>
              <a:rPr lang="en-US" dirty="0"/>
              <a:t>) or built into various apps</a:t>
            </a:r>
          </a:p>
          <a:p>
            <a:r>
              <a:rPr lang="en-US" dirty="0"/>
              <a:t>GPT-3.5 (free) released November 2022, trained on 150 billion parameters </a:t>
            </a:r>
          </a:p>
          <a:p>
            <a:r>
              <a:rPr lang="en-US" dirty="0"/>
              <a:t>GPT-4 ($20/mo. subscription) released in March 2023, trained on 1 trillion parameters.</a:t>
            </a:r>
          </a:p>
        </p:txBody>
      </p:sp>
      <p:sp>
        <p:nvSpPr>
          <p:cNvPr id="2" name="Title 1">
            <a:extLst>
              <a:ext uri="{FF2B5EF4-FFF2-40B4-BE49-F238E27FC236}">
                <a16:creationId xmlns:a16="http://schemas.microsoft.com/office/drawing/2014/main" id="{20259926-B94F-2B02-F437-C9B413B6F597}"/>
              </a:ext>
            </a:extLst>
          </p:cNvPr>
          <p:cNvSpPr>
            <a:spLocks noGrp="1"/>
          </p:cNvSpPr>
          <p:nvPr>
            <p:ph type="title"/>
          </p:nvPr>
        </p:nvSpPr>
        <p:spPr/>
        <p:txBody>
          <a:bodyPr/>
          <a:lstStyle/>
          <a:p>
            <a:r>
              <a:rPr lang="en-US" dirty="0" err="1"/>
              <a:t>ChatGPT</a:t>
            </a:r>
            <a:r>
              <a:rPr lang="en-US" dirty="0"/>
              <a:t> / GPT-4</a:t>
            </a:r>
          </a:p>
        </p:txBody>
      </p:sp>
    </p:spTree>
    <p:extLst>
      <p:ext uri="{BB962C8B-B14F-4D97-AF65-F5344CB8AC3E}">
        <p14:creationId xmlns:p14="http://schemas.microsoft.com/office/powerpoint/2010/main" val="1303037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4B329A-95C1-A824-D7B5-269B7613FFF8}"/>
              </a:ext>
            </a:extLst>
          </p:cNvPr>
          <p:cNvSpPr>
            <a:spLocks noGrp="1"/>
          </p:cNvSpPr>
          <p:nvPr>
            <p:ph idx="1"/>
          </p:nvPr>
        </p:nvSpPr>
        <p:spPr/>
        <p:txBody>
          <a:bodyPr/>
          <a:lstStyle/>
          <a:p>
            <a:r>
              <a:rPr lang="en-US" dirty="0"/>
              <a:t>Classroom teacher suggestions</a:t>
            </a:r>
          </a:p>
        </p:txBody>
      </p:sp>
      <p:sp>
        <p:nvSpPr>
          <p:cNvPr id="2" name="Title 1">
            <a:extLst>
              <a:ext uri="{FF2B5EF4-FFF2-40B4-BE49-F238E27FC236}">
                <a16:creationId xmlns:a16="http://schemas.microsoft.com/office/drawing/2014/main" id="{E89D225E-CFD0-14F3-039D-4419D67C3159}"/>
              </a:ext>
            </a:extLst>
          </p:cNvPr>
          <p:cNvSpPr>
            <a:spLocks noGrp="1"/>
          </p:cNvSpPr>
          <p:nvPr>
            <p:ph type="title"/>
          </p:nvPr>
        </p:nvSpPr>
        <p:spPr/>
        <p:txBody>
          <a:bodyPr/>
          <a:lstStyle/>
          <a:p>
            <a:r>
              <a:rPr lang="en-US" dirty="0"/>
              <a:t>Demonstration 1</a:t>
            </a:r>
          </a:p>
        </p:txBody>
      </p:sp>
    </p:spTree>
    <p:extLst>
      <p:ext uri="{BB962C8B-B14F-4D97-AF65-F5344CB8AC3E}">
        <p14:creationId xmlns:p14="http://schemas.microsoft.com/office/powerpoint/2010/main" val="3856099367"/>
      </p:ext>
    </p:extLst>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7DBCA2"/>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33EFA8E05D8E49AE0F32F70EDE68B0" ma:contentTypeVersion="14" ma:contentTypeDescription="Create a new document." ma:contentTypeScope="" ma:versionID="3e8a6a5125ee025e3f9254ce87e81da4">
  <xsd:schema xmlns:xsd="http://www.w3.org/2001/XMLSchema" xmlns:xs="http://www.w3.org/2001/XMLSchema" xmlns:p="http://schemas.microsoft.com/office/2006/metadata/properties" xmlns:ns3="1a6fd7d7-4a09-4fa4-9522-8cf707241a3a" xmlns:ns4="979a22d5-307e-4010-8bef-5fd5b3d7946f" targetNamespace="http://schemas.microsoft.com/office/2006/metadata/properties" ma:root="true" ma:fieldsID="2b093f6f4b7276abc336e7ff7ab978df" ns3:_="" ns4:_="">
    <xsd:import namespace="1a6fd7d7-4a09-4fa4-9522-8cf707241a3a"/>
    <xsd:import namespace="979a22d5-307e-4010-8bef-5fd5b3d7946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OCR"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6fd7d7-4a09-4fa4-9522-8cf707241a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79a22d5-307e-4010-8bef-5fd5b3d7946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55FE33C-1947-4E98-8FFC-20AD476AE5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6fd7d7-4a09-4fa4-9522-8cf707241a3a"/>
    <ds:schemaRef ds:uri="979a22d5-307e-4010-8bef-5fd5b3d794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06DA9B0-DF6C-40FC-AFFD-B3DF39C9EA07}">
  <ds:schemaRefs>
    <ds:schemaRef ds:uri="http://schemas.microsoft.com/sharepoint/v3/contenttype/forms"/>
  </ds:schemaRefs>
</ds:datastoreItem>
</file>

<file path=customXml/itemProps3.xml><?xml version="1.0" encoding="utf-8"?>
<ds:datastoreItem xmlns:ds="http://schemas.openxmlformats.org/officeDocument/2006/customXml" ds:itemID="{8E56EBB1-04B6-40F9-B3B2-622F8DE287D1}">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979a22d5-307e-4010-8bef-5fd5b3d7946f"/>
    <ds:schemaRef ds:uri="http://purl.org/dc/elements/1.1/"/>
    <ds:schemaRef ds:uri="http://schemas.microsoft.com/office/2006/metadata/properties"/>
    <ds:schemaRef ds:uri="1a6fd7d7-4a09-4fa4-9522-8cf707241a3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376</TotalTime>
  <Words>1443</Words>
  <Application>Microsoft Office PowerPoint</Application>
  <PresentationFormat>Widescreen</PresentationFormat>
  <Paragraphs>158</Paragraphs>
  <Slides>32</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Calibri Light</vt:lpstr>
      <vt:lpstr>var(--serif)</vt:lpstr>
      <vt:lpstr>Office Theme</vt:lpstr>
      <vt:lpstr>An Introduction to ChatGPT</vt:lpstr>
      <vt:lpstr>Joe Dlugo</vt:lpstr>
      <vt:lpstr>WHY?</vt:lpstr>
      <vt:lpstr>What to expect</vt:lpstr>
      <vt:lpstr>What is Artificial Intelligence (AI)</vt:lpstr>
      <vt:lpstr>Generative AI</vt:lpstr>
      <vt:lpstr>2018-present</vt:lpstr>
      <vt:lpstr>ChatGPT / GPT-4</vt:lpstr>
      <vt:lpstr>Demonstration 1</vt:lpstr>
      <vt:lpstr>Demonstration 2</vt:lpstr>
      <vt:lpstr>Demonstration 3</vt:lpstr>
      <vt:lpstr>Demonstration 4</vt:lpstr>
      <vt:lpstr>Geeking out: How does this work? </vt:lpstr>
      <vt:lpstr>Claude Shannon 1948</vt:lpstr>
      <vt:lpstr>Neural Network</vt:lpstr>
      <vt:lpstr>How could this affect for the vision pro?</vt:lpstr>
      <vt:lpstr>Potential positive effects for vision pros</vt:lpstr>
      <vt:lpstr>Potential positive effects for students</vt:lpstr>
      <vt:lpstr>Potential risks and challenges</vt:lpstr>
      <vt:lpstr>Misinformation</vt:lpstr>
      <vt:lpstr>Misinformation (example)</vt:lpstr>
      <vt:lpstr>Perpetuation of biases and stereotypes</vt:lpstr>
      <vt:lpstr>Perpetuation of biases and stereotypes (example)</vt:lpstr>
      <vt:lpstr>Over-reliance on technology</vt:lpstr>
      <vt:lpstr>Redefining roles</vt:lpstr>
      <vt:lpstr>Augmentation vs. replacement Call Annie App for iOS</vt:lpstr>
      <vt:lpstr>Max Tegmark - Time Magazine</vt:lpstr>
      <vt:lpstr>Jeremie Harris Quote</vt:lpstr>
      <vt:lpstr>Three Principles of Humane Tech Center for Humane Technology</vt:lpstr>
      <vt:lpstr>The path ahead</vt:lpstr>
      <vt:lpstr>ChatGPT</vt:lpstr>
      <vt:lpstr>New endeavors for the vision professional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Artificial Intelligence</dc:title>
  <dc:creator>Joe Dlugo</dc:creator>
  <cp:lastModifiedBy>Danya Borowski</cp:lastModifiedBy>
  <cp:revision>2</cp:revision>
  <dcterms:created xsi:type="dcterms:W3CDTF">2023-04-10T20:02:04Z</dcterms:created>
  <dcterms:modified xsi:type="dcterms:W3CDTF">2023-05-08T22:00:55Z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0x0101009033EFA8E05D8E49AE0F32F70EDE68B0</vt:lpwstr>
  </property>
</Properties>
</file>