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265" r:id="rId5"/>
    <p:sldId id="272" r:id="rId6"/>
    <p:sldId id="273" r:id="rId7"/>
    <p:sldId id="262" r:id="rId8"/>
    <p:sldId id="279" r:id="rId9"/>
    <p:sldId id="263" r:id="rId10"/>
    <p:sldId id="281" r:id="rId11"/>
    <p:sldId id="280" r:id="rId12"/>
    <p:sldId id="274" r:id="rId13"/>
    <p:sldId id="278" r:id="rId14"/>
    <p:sldId id="276" r:id="rId15"/>
    <p:sldId id="28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8989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7" autoAdjust="0"/>
    <p:restoredTop sz="90704" autoAdjust="0"/>
  </p:normalViewPr>
  <p:slideViewPr>
    <p:cSldViewPr snapToGrid="0">
      <p:cViewPr varScale="1">
        <p:scale>
          <a:sx n="85" d="100"/>
          <a:sy n="85" d="100"/>
        </p:scale>
        <p:origin x="64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ya Borowski" userId="45bf06ba-57c6-41d2-97e5-56f5b7371f7b" providerId="ADAL" clId="{BF37E333-5AD0-4139-8263-F241E00EE52C}"/>
    <pc:docChg chg="mod">
      <pc:chgData name="Danya Borowski" userId="45bf06ba-57c6-41d2-97e5-56f5b7371f7b" providerId="ADAL" clId="{BF37E333-5AD0-4139-8263-F241E00EE52C}" dt="2023-04-13T19:24:00.047" v="0"/>
      <pc:docMkLst>
        <pc:docMk/>
      </pc:docMkLst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D8915E-DC14-41D6-9BB5-F49E1C265163}" type="doc">
      <dgm:prSet loTypeId="urn:microsoft.com/office/officeart/2016/7/layout/HorizontalActionList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8FE81FEC-2664-411F-AEB3-065F29F52751}">
      <dgm:prSet custT="1"/>
      <dgm:spPr>
        <a:solidFill>
          <a:schemeClr val="tx1"/>
        </a:solidFill>
      </dgm:spPr>
      <dgm:t>
        <a:bodyPr lIns="182880" tIns="182880" rIns="182880" bIns="182880"/>
        <a:lstStyle/>
        <a:p>
          <a:pPr marL="0" lvl="0" indent="0" algn="l" defTabSz="6667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spc="50" baseline="0" dirty="0">
              <a:latin typeface="Tenorite"/>
              <a:ea typeface="+mn-ea"/>
              <a:cs typeface="+mn-cs"/>
            </a:rPr>
            <a:t>Northwestern U.S.</a:t>
          </a:r>
        </a:p>
        <a:p>
          <a:pPr marL="0" lvl="0" indent="0" algn="l" defTabSz="6667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spc="50" baseline="0" dirty="0">
              <a:latin typeface="Tenorite"/>
              <a:ea typeface="+mn-ea"/>
              <a:cs typeface="+mn-cs"/>
            </a:rPr>
            <a:t>Alaska</a:t>
          </a:r>
        </a:p>
        <a:p>
          <a:pPr marL="0" lvl="0" indent="0" algn="l" defTabSz="6667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spc="50" baseline="0" dirty="0">
              <a:latin typeface="Tenorite"/>
              <a:ea typeface="+mn-ea"/>
              <a:cs typeface="+mn-cs"/>
            </a:rPr>
            <a:t>Pacific Rim: Hawaii, Guam, Northern Mariana Islands, American Samoa</a:t>
          </a:r>
        </a:p>
      </dgm:t>
    </dgm:pt>
    <dgm:pt modelId="{BCBC007E-0269-421B-9C41-DE26D5C3A822}" type="parTrans" cxnId="{711E093C-AD42-45A4-8D40-A2D39702062E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80230EB7-7230-4881-A631-309C07417378}" type="sibTrans" cxnId="{711E093C-AD42-45A4-8D40-A2D39702062E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73D947E0-108F-4D20-A71E-3CF329F97212}">
      <dgm:prSet phldr="0" custT="1"/>
      <dgm:spPr/>
      <dgm:t>
        <a:bodyPr/>
        <a:lstStyle/>
        <a:p>
          <a:pPr marL="0" indent="0" algn="ctr" defTabSz="914400" rtl="0" eaLnBrk="1" latinLnBrk="0" hangingPunct="1">
            <a:lnSpc>
              <a:spcPct val="90000"/>
            </a:lnSpc>
            <a:spcBef>
              <a:spcPts val="1000"/>
            </a:spcBef>
            <a:buFont typeface="Arial" panose="020B0604020202020204" pitchFamily="34" charset="0"/>
            <a:buNone/>
          </a:pPr>
          <a:r>
            <a:rPr lang="en-US" sz="2000" kern="1200" spc="150" baseline="0" dirty="0">
              <a:latin typeface="+mj-lt"/>
              <a:ea typeface="+mj-ea"/>
              <a:cs typeface="+mj-cs"/>
            </a:rPr>
            <a:t>Research</a:t>
          </a:r>
        </a:p>
      </dgm:t>
    </dgm:pt>
    <dgm:pt modelId="{9D249532-A24D-4D8F-848A-9F42F2E486C9}" type="parTrans" cxnId="{A0077D09-C12C-46D0-8DF7-194B6911362A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AE813459-65AB-4FA9-B717-330DDA6DFA4E}" type="sibTrans" cxnId="{A0077D09-C12C-46D0-8DF7-194B6911362A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30A490C8-22B4-4D68-875C-0F0DE2FF864D}">
      <dgm:prSet phldr="0" custT="1"/>
      <dgm:spPr>
        <a:solidFill>
          <a:schemeClr val="tx1"/>
        </a:solidFill>
      </dgm:spPr>
      <dgm:t>
        <a:bodyPr/>
        <a:lstStyle/>
        <a:p>
          <a:pPr marL="0">
            <a:lnSpc>
              <a:spcPct val="100000"/>
            </a:lnSpc>
            <a:buFont typeface="Wingdings" panose="05000000000000000000" pitchFamily="2" charset="2"/>
            <a:buChar char="§"/>
          </a:pPr>
          <a:r>
            <a:rPr lang="en-US" sz="1400" spc="50" baseline="0" dirty="0">
              <a:latin typeface="+mn-lt"/>
            </a:rPr>
            <a:t>Training needs</a:t>
          </a:r>
        </a:p>
        <a:p>
          <a:pPr marL="0">
            <a:lnSpc>
              <a:spcPct val="100000"/>
            </a:lnSpc>
            <a:buFont typeface="Wingdings" panose="05000000000000000000" pitchFamily="2" charset="2"/>
            <a:buChar char="§"/>
          </a:pPr>
          <a:r>
            <a:rPr lang="en-US" sz="1400" spc="50" baseline="0" dirty="0">
              <a:latin typeface="+mn-lt"/>
            </a:rPr>
            <a:t>Community needs</a:t>
          </a:r>
        </a:p>
        <a:p>
          <a:pPr marL="0">
            <a:lnSpc>
              <a:spcPct val="100000"/>
            </a:lnSpc>
            <a:buFont typeface="Wingdings" panose="05000000000000000000" pitchFamily="2" charset="2"/>
            <a:buChar char="§"/>
          </a:pPr>
          <a:r>
            <a:rPr lang="en-US" sz="1400" spc="50" baseline="0" dirty="0">
              <a:latin typeface="+mn-lt"/>
            </a:rPr>
            <a:t>Efficient workflows for students 0-22</a:t>
          </a:r>
        </a:p>
        <a:p>
          <a:pPr marL="0">
            <a:lnSpc>
              <a:spcPct val="100000"/>
            </a:lnSpc>
            <a:buFont typeface="Wingdings" panose="05000000000000000000" pitchFamily="2" charset="2"/>
            <a:buChar char="§"/>
          </a:pPr>
          <a:r>
            <a:rPr lang="en-US" sz="1400" spc="50" baseline="0" dirty="0">
              <a:latin typeface="+mn-lt"/>
            </a:rPr>
            <a:t>Appropriate tech</a:t>
          </a:r>
        </a:p>
        <a:p>
          <a:pPr marL="0">
            <a:lnSpc>
              <a:spcPct val="100000"/>
            </a:lnSpc>
            <a:buFont typeface="Wingdings" panose="05000000000000000000" pitchFamily="2" charset="2"/>
            <a:buChar char="§"/>
          </a:pPr>
          <a:r>
            <a:rPr lang="en-US" sz="1400" spc="50" baseline="0" dirty="0">
              <a:latin typeface="+mn-lt"/>
            </a:rPr>
            <a:t>Personal goals for PD</a:t>
          </a:r>
        </a:p>
        <a:p>
          <a:pPr marL="0">
            <a:lnSpc>
              <a:spcPct val="100000"/>
            </a:lnSpc>
            <a:buFont typeface="Wingdings" panose="05000000000000000000" pitchFamily="2" charset="2"/>
            <a:buChar char="§"/>
          </a:pPr>
          <a:r>
            <a:rPr lang="en-US" sz="1400" spc="50" baseline="0" dirty="0">
              <a:latin typeface="+mn-lt"/>
            </a:rPr>
            <a:t> </a:t>
          </a:r>
        </a:p>
      </dgm:t>
    </dgm:pt>
    <dgm:pt modelId="{035C64B0-4F0C-4FD1-BD23-B1D4C9887CBE}" type="parTrans" cxnId="{381FE1CC-8184-4745-8EB3-6DE11655998D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45495DA8-8707-41E3-A12B-FA5766269C44}" type="sibTrans" cxnId="{381FE1CC-8184-4745-8EB3-6DE11655998D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B1AFA1AF-0FF8-45B3-A6D0-0E255A2F637D}">
      <dgm:prSet phldr="0" custT="1"/>
      <dgm:spPr/>
      <dgm:t>
        <a:bodyPr/>
        <a:lstStyle/>
        <a:p>
          <a:pPr marL="0"/>
          <a:r>
            <a:rPr lang="en-US" sz="2000" kern="1200" spc="150" baseline="0" dirty="0">
              <a:latin typeface="Tenorite"/>
              <a:ea typeface="+mn-ea"/>
              <a:cs typeface="+mn-cs"/>
            </a:rPr>
            <a:t>Educate</a:t>
          </a:r>
        </a:p>
      </dgm:t>
    </dgm:pt>
    <dgm:pt modelId="{10C68AF5-481C-45AA-A216-8BBBB04515B9}" type="parTrans" cxnId="{F28D7702-2FC3-49BD-BB13-C989E5EE622A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88649F7A-400B-4056-965D-C9AC0B3AD942}" type="sibTrans" cxnId="{F28D7702-2FC3-49BD-BB13-C989E5EE622A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50418D2B-9486-42DE-AFDD-1D31420040FF}">
      <dgm:prSet phldr="0" custT="1"/>
      <dgm:spPr>
        <a:solidFill>
          <a:schemeClr val="tx1"/>
        </a:solidFill>
      </dgm:spPr>
      <dgm:t>
        <a:bodyPr/>
        <a:lstStyle/>
        <a:p>
          <a:pPr marL="0">
            <a:lnSpc>
              <a:spcPct val="100000"/>
            </a:lnSpc>
          </a:pPr>
          <a:r>
            <a:rPr lang="en-US" sz="1400" spc="50" baseline="0" dirty="0">
              <a:latin typeface="+mn-lt"/>
            </a:rPr>
            <a:t>TVIs and school staff</a:t>
          </a:r>
        </a:p>
        <a:p>
          <a:pPr marL="0">
            <a:lnSpc>
              <a:spcPct val="100000"/>
            </a:lnSpc>
          </a:pPr>
          <a:r>
            <a:rPr lang="en-US" sz="1400" spc="50" baseline="0" dirty="0">
              <a:latin typeface="+mn-lt"/>
            </a:rPr>
            <a:t>Community members</a:t>
          </a:r>
        </a:p>
        <a:p>
          <a:pPr marL="0">
            <a:lnSpc>
              <a:spcPct val="100000"/>
            </a:lnSpc>
          </a:pPr>
          <a:r>
            <a:rPr lang="en-US" sz="1400" spc="50" baseline="0" dirty="0">
              <a:latin typeface="+mn-lt"/>
            </a:rPr>
            <a:t>Families</a:t>
          </a:r>
        </a:p>
      </dgm:t>
    </dgm:pt>
    <dgm:pt modelId="{D5A17F6B-93F5-442B-938A-0F38C281BE88}" type="parTrans" cxnId="{5A5BA622-5DEB-48B9-88D9-C1DE36C711E5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1D87A0A5-8024-4710-846B-D5BFAC785107}" type="sibTrans" cxnId="{5A5BA622-5DEB-48B9-88D9-C1DE36C711E5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E9682B4F-0217-4B50-923E-C104AA24290F}">
      <dgm:prSet phldr="0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spc="150" baseline="0" dirty="0">
              <a:latin typeface="Tenorite"/>
              <a:ea typeface="+mn-ea"/>
              <a:cs typeface="+mn-cs"/>
            </a:rPr>
            <a:t>Collaborate</a:t>
          </a:r>
        </a:p>
      </dgm:t>
    </dgm:pt>
    <dgm:pt modelId="{E0F6C4AF-9BBB-4698-91D7-F9AE3EACBD5D}" type="parTrans" cxnId="{6C23D0C9-74B2-4C8B-AB2F-A03B3B0EBE56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B8632E42-D7EB-4C31-877E-6F1B2801851A}" type="sibTrans" cxnId="{6C23D0C9-74B2-4C8B-AB2F-A03B3B0EBE56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0EC0C300-11E4-45CF-8418-973585107209}">
      <dgm:prSet phldr="0" custT="1"/>
      <dgm:spPr>
        <a:solidFill>
          <a:schemeClr val="tx1"/>
        </a:solidFill>
      </dgm:spPr>
      <dgm:t>
        <a:bodyPr/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spc="50" baseline="0" dirty="0">
              <a:latin typeface="Tenorite"/>
              <a:ea typeface="+mn-ea"/>
              <a:cs typeface="+mn-cs"/>
            </a:rPr>
            <a:t>CATT partners, APH</a:t>
          </a:r>
        </a:p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spc="50" baseline="0" dirty="0">
              <a:latin typeface="Tenorite"/>
              <a:ea typeface="+mn-ea"/>
              <a:cs typeface="+mn-cs"/>
            </a:rPr>
            <a:t>Community organizations</a:t>
          </a:r>
        </a:p>
      </dgm:t>
    </dgm:pt>
    <dgm:pt modelId="{1E4DD98E-100E-46B7-B24A-408BBF69E9FA}" type="parTrans" cxnId="{51563A4F-C0EB-47D6-B5BC-47A4E599AD4B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90FAB5D1-62B3-4FF6-A07D-EE607F529C32}" type="sibTrans" cxnId="{51563A4F-C0EB-47D6-B5BC-47A4E599AD4B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FEB4A941-E9FA-4A86-A673-85FF34B35F20}">
      <dgm:prSet phldr="0" custT="1"/>
      <dgm:spPr>
        <a:solidFill>
          <a:schemeClr val="tx1"/>
        </a:solidFill>
      </dgm:spPr>
      <dgm:t>
        <a:bodyPr/>
        <a:lstStyle/>
        <a:p>
          <a:pPr marL="0" lvl="0" indent="0" algn="l" defTabSz="6667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spc="50" baseline="0" dirty="0">
              <a:latin typeface="Tenorite"/>
              <a:ea typeface="+mn-ea"/>
              <a:cs typeface="+mn-cs"/>
            </a:rPr>
            <a:t>In-person trainings</a:t>
          </a:r>
        </a:p>
        <a:p>
          <a:pPr marL="0" lvl="0" indent="0" algn="l" defTabSz="6667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spc="50" baseline="0" dirty="0">
              <a:latin typeface="Tenorite"/>
              <a:ea typeface="+mn-ea"/>
              <a:cs typeface="+mn-cs"/>
            </a:rPr>
            <a:t>Online resources</a:t>
          </a:r>
        </a:p>
        <a:p>
          <a:pPr marL="0" lvl="0" indent="0" algn="l" defTabSz="6667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spc="50" baseline="0" dirty="0">
              <a:latin typeface="Tenorite"/>
              <a:ea typeface="+mn-ea"/>
              <a:cs typeface="+mn-cs"/>
            </a:rPr>
            <a:t>Technical assistance</a:t>
          </a:r>
        </a:p>
        <a:p>
          <a:pPr marL="0" lvl="0" indent="0" algn="l" defTabSz="6667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spc="50" baseline="0" dirty="0">
              <a:latin typeface="Tenorite"/>
              <a:ea typeface="+mn-ea"/>
              <a:cs typeface="+mn-cs"/>
            </a:rPr>
            <a:t>Social media and informal CoPs</a:t>
          </a:r>
        </a:p>
        <a:p>
          <a:pPr marL="0" lvl="0" indent="0" algn="l" defTabSz="6667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spc="50" baseline="0" dirty="0">
            <a:latin typeface="Tenorite"/>
            <a:ea typeface="+mn-ea"/>
            <a:cs typeface="+mn-cs"/>
          </a:endParaRPr>
        </a:p>
      </dgm:t>
    </dgm:pt>
    <dgm:pt modelId="{39522508-BC4E-4DD5-A744-AFEFFE36DB74}" type="parTrans" cxnId="{F942F56C-9025-4AA1-9B36-C5AE0A93B0F5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97624CC8-6315-4683-B26C-C30D552DA5A6}" type="sibTrans" cxnId="{F942F56C-9025-4AA1-9B36-C5AE0A93B0F5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A2322D3A-7AC2-4C5C-9D7E-EAB2313D47D4}">
      <dgm:prSet phldr="0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spc="150" baseline="0" dirty="0">
              <a:latin typeface="Tenorite"/>
              <a:ea typeface="+mn-ea"/>
              <a:cs typeface="+mn-cs"/>
            </a:rPr>
            <a:t>Travel!</a:t>
          </a:r>
        </a:p>
      </dgm:t>
    </dgm:pt>
    <dgm:pt modelId="{4A8C15D4-B36F-4764-B4FF-F2AF790D3E17}" type="parTrans" cxnId="{179FAFCF-F878-464E-A8A6-1185EFA0E380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84DE1C3A-3FC7-4DB3-88ED-33F65A71557A}" type="sibTrans" cxnId="{179FAFCF-F878-464E-A8A6-1185EFA0E380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4F85505A-81B6-4FDA-A144-900B71DAD946}">
      <dgm:prSet phldr="0" custT="1"/>
      <dgm:spPr/>
      <dgm:t>
        <a:bodyPr/>
        <a:lstStyle/>
        <a:p>
          <a:pPr marL="0"/>
          <a:r>
            <a:rPr lang="en-US" sz="2000" kern="1200" spc="150" baseline="0" dirty="0">
              <a:latin typeface="Tenorite"/>
              <a:ea typeface="+mn-ea"/>
              <a:cs typeface="+mn-cs"/>
            </a:rPr>
            <a:t>Disseminate</a:t>
          </a:r>
        </a:p>
      </dgm:t>
    </dgm:pt>
    <dgm:pt modelId="{D9A96E25-7BBE-4DDD-8DDE-B4970D4340A8}" type="parTrans" cxnId="{2D633B56-E147-4EFC-B9EE-6C0413F329B0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68F74A88-49DC-44B1-BC0D-220A7B97601C}" type="sibTrans" cxnId="{2D633B56-E147-4EFC-B9EE-6C0413F329B0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E4B4F7C4-5024-45F0-9FD7-C5068A1AE6C4}" type="pres">
      <dgm:prSet presAssocID="{0DD8915E-DC14-41D6-9BB5-F49E1C265163}" presName="Name0" presStyleCnt="0">
        <dgm:presLayoutVars>
          <dgm:dir/>
          <dgm:animLvl val="lvl"/>
          <dgm:resizeHandles val="exact"/>
        </dgm:presLayoutVars>
      </dgm:prSet>
      <dgm:spPr/>
    </dgm:pt>
    <dgm:pt modelId="{473E2436-1BC1-4A6C-8568-5C38418F52D1}" type="pres">
      <dgm:prSet presAssocID="{73D947E0-108F-4D20-A71E-3CF329F97212}" presName="composite" presStyleCnt="0"/>
      <dgm:spPr/>
    </dgm:pt>
    <dgm:pt modelId="{BDBD7220-3F85-45D2-BED6-5BBFBC23EAE3}" type="pres">
      <dgm:prSet presAssocID="{73D947E0-108F-4D20-A71E-3CF329F97212}" presName="parTx" presStyleLbl="alignNode1" presStyleIdx="0" presStyleCnt="5">
        <dgm:presLayoutVars>
          <dgm:chMax val="0"/>
          <dgm:chPref val="0"/>
        </dgm:presLayoutVars>
      </dgm:prSet>
      <dgm:spPr/>
    </dgm:pt>
    <dgm:pt modelId="{22359DD7-1BFB-4900-BAE6-6084F2F57988}" type="pres">
      <dgm:prSet presAssocID="{73D947E0-108F-4D20-A71E-3CF329F97212}" presName="desTx" presStyleLbl="alignAccFollowNode1" presStyleIdx="0" presStyleCnt="5">
        <dgm:presLayoutVars/>
      </dgm:prSet>
      <dgm:spPr/>
    </dgm:pt>
    <dgm:pt modelId="{38C65349-0C40-499F-9765-B6F38C2DC3C3}" type="pres">
      <dgm:prSet presAssocID="{AE813459-65AB-4FA9-B717-330DDA6DFA4E}" presName="space" presStyleCnt="0"/>
      <dgm:spPr/>
    </dgm:pt>
    <dgm:pt modelId="{C6650FDC-3601-45F5-9125-6E3F90A53F8A}" type="pres">
      <dgm:prSet presAssocID="{B1AFA1AF-0FF8-45B3-A6D0-0E255A2F637D}" presName="composite" presStyleCnt="0"/>
      <dgm:spPr/>
    </dgm:pt>
    <dgm:pt modelId="{C4F84DEA-2002-4D32-8E80-70EEE05E345A}" type="pres">
      <dgm:prSet presAssocID="{B1AFA1AF-0FF8-45B3-A6D0-0E255A2F637D}" presName="parTx" presStyleLbl="alignNode1" presStyleIdx="1" presStyleCnt="5">
        <dgm:presLayoutVars>
          <dgm:chMax val="0"/>
          <dgm:chPref val="0"/>
        </dgm:presLayoutVars>
      </dgm:prSet>
      <dgm:spPr/>
    </dgm:pt>
    <dgm:pt modelId="{4FEB85EB-D046-4CDB-8A62-BBCE260C4490}" type="pres">
      <dgm:prSet presAssocID="{B1AFA1AF-0FF8-45B3-A6D0-0E255A2F637D}" presName="desTx" presStyleLbl="alignAccFollowNode1" presStyleIdx="1" presStyleCnt="5">
        <dgm:presLayoutVars/>
      </dgm:prSet>
      <dgm:spPr/>
    </dgm:pt>
    <dgm:pt modelId="{40F59683-723F-44D1-8379-95635EED1AA8}" type="pres">
      <dgm:prSet presAssocID="{88649F7A-400B-4056-965D-C9AC0B3AD942}" presName="space" presStyleCnt="0"/>
      <dgm:spPr/>
    </dgm:pt>
    <dgm:pt modelId="{BB2E4F65-C461-40C3-BC82-6A29AA851F44}" type="pres">
      <dgm:prSet presAssocID="{E9682B4F-0217-4B50-923E-C104AA24290F}" presName="composite" presStyleCnt="0"/>
      <dgm:spPr/>
    </dgm:pt>
    <dgm:pt modelId="{49B7F8FA-D256-41EF-9327-52A3551D9A60}" type="pres">
      <dgm:prSet presAssocID="{E9682B4F-0217-4B50-923E-C104AA24290F}" presName="parTx" presStyleLbl="alignNode1" presStyleIdx="2" presStyleCnt="5">
        <dgm:presLayoutVars>
          <dgm:chMax val="0"/>
          <dgm:chPref val="0"/>
        </dgm:presLayoutVars>
      </dgm:prSet>
      <dgm:spPr/>
    </dgm:pt>
    <dgm:pt modelId="{6B5FE59C-B471-448A-AA7A-B526DCC4D4CA}" type="pres">
      <dgm:prSet presAssocID="{E9682B4F-0217-4B50-923E-C104AA24290F}" presName="desTx" presStyleLbl="alignAccFollowNode1" presStyleIdx="2" presStyleCnt="5">
        <dgm:presLayoutVars/>
      </dgm:prSet>
      <dgm:spPr/>
    </dgm:pt>
    <dgm:pt modelId="{A91542D9-4FB3-4302-AD03-3D6EF82E6748}" type="pres">
      <dgm:prSet presAssocID="{B8632E42-D7EB-4C31-877E-6F1B2801851A}" presName="space" presStyleCnt="0"/>
      <dgm:spPr/>
    </dgm:pt>
    <dgm:pt modelId="{1A7C3045-2DAF-4A19-82DB-79436B2E4575}" type="pres">
      <dgm:prSet presAssocID="{4F85505A-81B6-4FDA-A144-900B71DAD946}" presName="composite" presStyleCnt="0"/>
      <dgm:spPr/>
    </dgm:pt>
    <dgm:pt modelId="{4132ECB1-6BEF-4935-AFA3-B2EAA48FDE7E}" type="pres">
      <dgm:prSet presAssocID="{4F85505A-81B6-4FDA-A144-900B71DAD946}" presName="parTx" presStyleLbl="alignNode1" presStyleIdx="3" presStyleCnt="5">
        <dgm:presLayoutVars>
          <dgm:chMax val="0"/>
          <dgm:chPref val="0"/>
        </dgm:presLayoutVars>
      </dgm:prSet>
      <dgm:spPr/>
    </dgm:pt>
    <dgm:pt modelId="{C42A8BDE-B838-475D-AFDE-17B60D744AB6}" type="pres">
      <dgm:prSet presAssocID="{4F85505A-81B6-4FDA-A144-900B71DAD946}" presName="desTx" presStyleLbl="alignAccFollowNode1" presStyleIdx="3" presStyleCnt="5">
        <dgm:presLayoutVars/>
      </dgm:prSet>
      <dgm:spPr/>
    </dgm:pt>
    <dgm:pt modelId="{D0DC94A3-770A-4810-A89A-7DB7918862F6}" type="pres">
      <dgm:prSet presAssocID="{68F74A88-49DC-44B1-BC0D-220A7B97601C}" presName="space" presStyleCnt="0"/>
      <dgm:spPr/>
    </dgm:pt>
    <dgm:pt modelId="{647B2244-AC3A-441A-A6FB-6136FA04F429}" type="pres">
      <dgm:prSet presAssocID="{A2322D3A-7AC2-4C5C-9D7E-EAB2313D47D4}" presName="composite" presStyleCnt="0"/>
      <dgm:spPr/>
    </dgm:pt>
    <dgm:pt modelId="{59606EB9-9F10-4D12-A33F-A242FDCC0D0F}" type="pres">
      <dgm:prSet presAssocID="{A2322D3A-7AC2-4C5C-9D7E-EAB2313D47D4}" presName="parTx" presStyleLbl="alignNode1" presStyleIdx="4" presStyleCnt="5">
        <dgm:presLayoutVars>
          <dgm:chMax val="0"/>
          <dgm:chPref val="0"/>
        </dgm:presLayoutVars>
      </dgm:prSet>
      <dgm:spPr/>
    </dgm:pt>
    <dgm:pt modelId="{C8429E68-36DD-4F6A-A2F4-7CCDADCEFAD1}" type="pres">
      <dgm:prSet presAssocID="{A2322D3A-7AC2-4C5C-9D7E-EAB2313D47D4}" presName="desTx" presStyleLbl="alignAccFollowNode1" presStyleIdx="4" presStyleCnt="5">
        <dgm:presLayoutVars/>
      </dgm:prSet>
      <dgm:spPr/>
    </dgm:pt>
  </dgm:ptLst>
  <dgm:cxnLst>
    <dgm:cxn modelId="{F28D7702-2FC3-49BD-BB13-C989E5EE622A}" srcId="{0DD8915E-DC14-41D6-9BB5-F49E1C265163}" destId="{B1AFA1AF-0FF8-45B3-A6D0-0E255A2F637D}" srcOrd="1" destOrd="0" parTransId="{10C68AF5-481C-45AA-A216-8BBBB04515B9}" sibTransId="{88649F7A-400B-4056-965D-C9AC0B3AD942}"/>
    <dgm:cxn modelId="{31826907-E438-4A1B-A800-F181C547104F}" type="presOf" srcId="{30A490C8-22B4-4D68-875C-0F0DE2FF864D}" destId="{22359DD7-1BFB-4900-BAE6-6084F2F57988}" srcOrd="0" destOrd="0" presId="urn:microsoft.com/office/officeart/2016/7/layout/HorizontalActionList"/>
    <dgm:cxn modelId="{A0077D09-C12C-46D0-8DF7-194B6911362A}" srcId="{0DD8915E-DC14-41D6-9BB5-F49E1C265163}" destId="{73D947E0-108F-4D20-A71E-3CF329F97212}" srcOrd="0" destOrd="0" parTransId="{9D249532-A24D-4D8F-848A-9F42F2E486C9}" sibTransId="{AE813459-65AB-4FA9-B717-330DDA6DFA4E}"/>
    <dgm:cxn modelId="{5A5BA622-5DEB-48B9-88D9-C1DE36C711E5}" srcId="{B1AFA1AF-0FF8-45B3-A6D0-0E255A2F637D}" destId="{50418D2B-9486-42DE-AFDD-1D31420040FF}" srcOrd="0" destOrd="0" parTransId="{D5A17F6B-93F5-442B-938A-0F38C281BE88}" sibTransId="{1D87A0A5-8024-4710-846B-D5BFAC785107}"/>
    <dgm:cxn modelId="{711E093C-AD42-45A4-8D40-A2D39702062E}" srcId="{A2322D3A-7AC2-4C5C-9D7E-EAB2313D47D4}" destId="{8FE81FEC-2664-411F-AEB3-065F29F52751}" srcOrd="0" destOrd="0" parTransId="{BCBC007E-0269-421B-9C41-DE26D5C3A822}" sibTransId="{80230EB7-7230-4881-A631-309C07417378}"/>
    <dgm:cxn modelId="{77A55366-077C-403B-A9E1-B9C6B5CA3288}" type="presOf" srcId="{73D947E0-108F-4D20-A71E-3CF329F97212}" destId="{BDBD7220-3F85-45D2-BED6-5BBFBC23EAE3}" srcOrd="0" destOrd="0" presId="urn:microsoft.com/office/officeart/2016/7/layout/HorizontalActionList"/>
    <dgm:cxn modelId="{F942F56C-9025-4AA1-9B36-C5AE0A93B0F5}" srcId="{4F85505A-81B6-4FDA-A144-900B71DAD946}" destId="{FEB4A941-E9FA-4A86-A673-85FF34B35F20}" srcOrd="0" destOrd="0" parTransId="{39522508-BC4E-4DD5-A744-AFEFFE36DB74}" sibTransId="{97624CC8-6315-4683-B26C-C30D552DA5A6}"/>
    <dgm:cxn modelId="{B7F6ED6E-855A-4A7B-AE18-3BD04546002C}" type="presOf" srcId="{B1AFA1AF-0FF8-45B3-A6D0-0E255A2F637D}" destId="{C4F84DEA-2002-4D32-8E80-70EEE05E345A}" srcOrd="0" destOrd="0" presId="urn:microsoft.com/office/officeart/2016/7/layout/HorizontalActionList"/>
    <dgm:cxn modelId="{51563A4F-C0EB-47D6-B5BC-47A4E599AD4B}" srcId="{E9682B4F-0217-4B50-923E-C104AA24290F}" destId="{0EC0C300-11E4-45CF-8418-973585107209}" srcOrd="0" destOrd="0" parTransId="{1E4DD98E-100E-46B7-B24A-408BBF69E9FA}" sibTransId="{90FAB5D1-62B3-4FF6-A07D-EE607F529C32}"/>
    <dgm:cxn modelId="{6291F24F-B536-4688-99BC-6A4CB5E15E15}" type="presOf" srcId="{4F85505A-81B6-4FDA-A144-900B71DAD946}" destId="{4132ECB1-6BEF-4935-AFA3-B2EAA48FDE7E}" srcOrd="0" destOrd="0" presId="urn:microsoft.com/office/officeart/2016/7/layout/HorizontalActionList"/>
    <dgm:cxn modelId="{2D633B56-E147-4EFC-B9EE-6C0413F329B0}" srcId="{0DD8915E-DC14-41D6-9BB5-F49E1C265163}" destId="{4F85505A-81B6-4FDA-A144-900B71DAD946}" srcOrd="3" destOrd="0" parTransId="{D9A96E25-7BBE-4DDD-8DDE-B4970D4340A8}" sibTransId="{68F74A88-49DC-44B1-BC0D-220A7B97601C}"/>
    <dgm:cxn modelId="{110097B3-0B24-42EE-9C79-845C028B379B}" type="presOf" srcId="{E9682B4F-0217-4B50-923E-C104AA24290F}" destId="{49B7F8FA-D256-41EF-9327-52A3551D9A60}" srcOrd="0" destOrd="0" presId="urn:microsoft.com/office/officeart/2016/7/layout/HorizontalActionList"/>
    <dgm:cxn modelId="{C54EA6C2-0E6B-42D8-9A4A-4456127A91A8}" type="presOf" srcId="{A2322D3A-7AC2-4C5C-9D7E-EAB2313D47D4}" destId="{59606EB9-9F10-4D12-A33F-A242FDCC0D0F}" srcOrd="0" destOrd="0" presId="urn:microsoft.com/office/officeart/2016/7/layout/HorizontalActionList"/>
    <dgm:cxn modelId="{E339F9C8-AD35-4E33-9434-788C81500EB2}" type="presOf" srcId="{8FE81FEC-2664-411F-AEB3-065F29F52751}" destId="{C8429E68-36DD-4F6A-A2F4-7CCDADCEFAD1}" srcOrd="0" destOrd="0" presId="urn:microsoft.com/office/officeart/2016/7/layout/HorizontalActionList"/>
    <dgm:cxn modelId="{6C23D0C9-74B2-4C8B-AB2F-A03B3B0EBE56}" srcId="{0DD8915E-DC14-41D6-9BB5-F49E1C265163}" destId="{E9682B4F-0217-4B50-923E-C104AA24290F}" srcOrd="2" destOrd="0" parTransId="{E0F6C4AF-9BBB-4698-91D7-F9AE3EACBD5D}" sibTransId="{B8632E42-D7EB-4C31-877E-6F1B2801851A}"/>
    <dgm:cxn modelId="{381FE1CC-8184-4745-8EB3-6DE11655998D}" srcId="{73D947E0-108F-4D20-A71E-3CF329F97212}" destId="{30A490C8-22B4-4D68-875C-0F0DE2FF864D}" srcOrd="0" destOrd="0" parTransId="{035C64B0-4F0C-4FD1-BD23-B1D4C9887CBE}" sibTransId="{45495DA8-8707-41E3-A12B-FA5766269C44}"/>
    <dgm:cxn modelId="{179FAFCF-F878-464E-A8A6-1185EFA0E380}" srcId="{0DD8915E-DC14-41D6-9BB5-F49E1C265163}" destId="{A2322D3A-7AC2-4C5C-9D7E-EAB2313D47D4}" srcOrd="4" destOrd="0" parTransId="{4A8C15D4-B36F-4764-B4FF-F2AF790D3E17}" sibTransId="{84DE1C3A-3FC7-4DB3-88ED-33F65A71557A}"/>
    <dgm:cxn modelId="{8CB96BD1-8B01-481A-B525-C5C507C9951C}" type="presOf" srcId="{0EC0C300-11E4-45CF-8418-973585107209}" destId="{6B5FE59C-B471-448A-AA7A-B526DCC4D4CA}" srcOrd="0" destOrd="0" presId="urn:microsoft.com/office/officeart/2016/7/layout/HorizontalActionList"/>
    <dgm:cxn modelId="{36A4EED2-16DE-4F21-9B57-BD053CD7ED3D}" type="presOf" srcId="{FEB4A941-E9FA-4A86-A673-85FF34B35F20}" destId="{C42A8BDE-B838-475D-AFDE-17B60D744AB6}" srcOrd="0" destOrd="0" presId="urn:microsoft.com/office/officeart/2016/7/layout/HorizontalActionList"/>
    <dgm:cxn modelId="{BF1349D4-34AE-476D-8D7B-F3ABAB74304F}" type="presOf" srcId="{50418D2B-9486-42DE-AFDD-1D31420040FF}" destId="{4FEB85EB-D046-4CDB-8A62-BBCE260C4490}" srcOrd="0" destOrd="0" presId="urn:microsoft.com/office/officeart/2016/7/layout/HorizontalActionList"/>
    <dgm:cxn modelId="{825BC9D8-F515-4FBF-8CF8-23CD32968E1D}" type="presOf" srcId="{0DD8915E-DC14-41D6-9BB5-F49E1C265163}" destId="{E4B4F7C4-5024-45F0-9FD7-C5068A1AE6C4}" srcOrd="0" destOrd="0" presId="urn:microsoft.com/office/officeart/2016/7/layout/HorizontalActionList"/>
    <dgm:cxn modelId="{E9D2B9D9-3B26-471C-AF45-E02D1C258CD3}" type="presParOf" srcId="{E4B4F7C4-5024-45F0-9FD7-C5068A1AE6C4}" destId="{473E2436-1BC1-4A6C-8568-5C38418F52D1}" srcOrd="0" destOrd="0" presId="urn:microsoft.com/office/officeart/2016/7/layout/HorizontalActionList"/>
    <dgm:cxn modelId="{A151C920-5872-4C88-8534-922E9C800B9B}" type="presParOf" srcId="{473E2436-1BC1-4A6C-8568-5C38418F52D1}" destId="{BDBD7220-3F85-45D2-BED6-5BBFBC23EAE3}" srcOrd="0" destOrd="0" presId="urn:microsoft.com/office/officeart/2016/7/layout/HorizontalActionList"/>
    <dgm:cxn modelId="{45373909-AB37-4D9A-936C-DC8447BC111D}" type="presParOf" srcId="{473E2436-1BC1-4A6C-8568-5C38418F52D1}" destId="{22359DD7-1BFB-4900-BAE6-6084F2F57988}" srcOrd="1" destOrd="0" presId="urn:microsoft.com/office/officeart/2016/7/layout/HorizontalActionList"/>
    <dgm:cxn modelId="{CFC7E7C1-85BC-47FC-BC11-D0BACA8440B9}" type="presParOf" srcId="{E4B4F7C4-5024-45F0-9FD7-C5068A1AE6C4}" destId="{38C65349-0C40-499F-9765-B6F38C2DC3C3}" srcOrd="1" destOrd="0" presId="urn:microsoft.com/office/officeart/2016/7/layout/HorizontalActionList"/>
    <dgm:cxn modelId="{86FF1107-69E9-4310-A0D8-2BF61292A72B}" type="presParOf" srcId="{E4B4F7C4-5024-45F0-9FD7-C5068A1AE6C4}" destId="{C6650FDC-3601-45F5-9125-6E3F90A53F8A}" srcOrd="2" destOrd="0" presId="urn:microsoft.com/office/officeart/2016/7/layout/HorizontalActionList"/>
    <dgm:cxn modelId="{1C7F1C64-2F3D-4695-A56C-92B1B848B0C2}" type="presParOf" srcId="{C6650FDC-3601-45F5-9125-6E3F90A53F8A}" destId="{C4F84DEA-2002-4D32-8E80-70EEE05E345A}" srcOrd="0" destOrd="0" presId="urn:microsoft.com/office/officeart/2016/7/layout/HorizontalActionList"/>
    <dgm:cxn modelId="{DC59A3FF-666D-48A7-B3BE-98A9F829402D}" type="presParOf" srcId="{C6650FDC-3601-45F5-9125-6E3F90A53F8A}" destId="{4FEB85EB-D046-4CDB-8A62-BBCE260C4490}" srcOrd="1" destOrd="0" presId="urn:microsoft.com/office/officeart/2016/7/layout/HorizontalActionList"/>
    <dgm:cxn modelId="{AAE65B9C-F662-4FAA-8FDB-82E7FB86BB24}" type="presParOf" srcId="{E4B4F7C4-5024-45F0-9FD7-C5068A1AE6C4}" destId="{40F59683-723F-44D1-8379-95635EED1AA8}" srcOrd="3" destOrd="0" presId="urn:microsoft.com/office/officeart/2016/7/layout/HorizontalActionList"/>
    <dgm:cxn modelId="{F5BE37E3-59D0-4D56-B08C-9B1D93695802}" type="presParOf" srcId="{E4B4F7C4-5024-45F0-9FD7-C5068A1AE6C4}" destId="{BB2E4F65-C461-40C3-BC82-6A29AA851F44}" srcOrd="4" destOrd="0" presId="urn:microsoft.com/office/officeart/2016/7/layout/HorizontalActionList"/>
    <dgm:cxn modelId="{1FC3B8DB-8632-4AA8-99E5-4F0C12504130}" type="presParOf" srcId="{BB2E4F65-C461-40C3-BC82-6A29AA851F44}" destId="{49B7F8FA-D256-41EF-9327-52A3551D9A60}" srcOrd="0" destOrd="0" presId="urn:microsoft.com/office/officeart/2016/7/layout/HorizontalActionList"/>
    <dgm:cxn modelId="{03A1CBF9-FFCE-4B8C-9850-8B297556CCF4}" type="presParOf" srcId="{BB2E4F65-C461-40C3-BC82-6A29AA851F44}" destId="{6B5FE59C-B471-448A-AA7A-B526DCC4D4CA}" srcOrd="1" destOrd="0" presId="urn:microsoft.com/office/officeart/2016/7/layout/HorizontalActionList"/>
    <dgm:cxn modelId="{BAB9C1C4-8A05-4AE7-B42E-55875981524E}" type="presParOf" srcId="{E4B4F7C4-5024-45F0-9FD7-C5068A1AE6C4}" destId="{A91542D9-4FB3-4302-AD03-3D6EF82E6748}" srcOrd="5" destOrd="0" presId="urn:microsoft.com/office/officeart/2016/7/layout/HorizontalActionList"/>
    <dgm:cxn modelId="{F7DEAAC8-FCAD-4F6B-92BD-91B8342F3277}" type="presParOf" srcId="{E4B4F7C4-5024-45F0-9FD7-C5068A1AE6C4}" destId="{1A7C3045-2DAF-4A19-82DB-79436B2E4575}" srcOrd="6" destOrd="0" presId="urn:microsoft.com/office/officeart/2016/7/layout/HorizontalActionList"/>
    <dgm:cxn modelId="{13555CA3-20BE-41F8-BD09-0BA8CEE1C702}" type="presParOf" srcId="{1A7C3045-2DAF-4A19-82DB-79436B2E4575}" destId="{4132ECB1-6BEF-4935-AFA3-B2EAA48FDE7E}" srcOrd="0" destOrd="0" presId="urn:microsoft.com/office/officeart/2016/7/layout/HorizontalActionList"/>
    <dgm:cxn modelId="{0848E8B2-6BD5-4CB6-B7E0-F8F1B1F78E2F}" type="presParOf" srcId="{1A7C3045-2DAF-4A19-82DB-79436B2E4575}" destId="{C42A8BDE-B838-475D-AFDE-17B60D744AB6}" srcOrd="1" destOrd="0" presId="urn:microsoft.com/office/officeart/2016/7/layout/HorizontalActionList"/>
    <dgm:cxn modelId="{FD5AD2F1-E5D1-4359-99EB-D3225676DF7F}" type="presParOf" srcId="{E4B4F7C4-5024-45F0-9FD7-C5068A1AE6C4}" destId="{D0DC94A3-770A-4810-A89A-7DB7918862F6}" srcOrd="7" destOrd="0" presId="urn:microsoft.com/office/officeart/2016/7/layout/HorizontalActionList"/>
    <dgm:cxn modelId="{2608DA2F-9259-4A20-98D1-9A5F5780B66F}" type="presParOf" srcId="{E4B4F7C4-5024-45F0-9FD7-C5068A1AE6C4}" destId="{647B2244-AC3A-441A-A6FB-6136FA04F429}" srcOrd="8" destOrd="0" presId="urn:microsoft.com/office/officeart/2016/7/layout/HorizontalActionList"/>
    <dgm:cxn modelId="{F55613FD-292F-4CCF-A44A-E9FC24D70E0E}" type="presParOf" srcId="{647B2244-AC3A-441A-A6FB-6136FA04F429}" destId="{59606EB9-9F10-4D12-A33F-A242FDCC0D0F}" srcOrd="0" destOrd="0" presId="urn:microsoft.com/office/officeart/2016/7/layout/HorizontalActionList"/>
    <dgm:cxn modelId="{7B4FE576-C66F-4D92-B6AC-DA1D068316E4}" type="presParOf" srcId="{647B2244-AC3A-441A-A6FB-6136FA04F429}" destId="{C8429E68-36DD-4F6A-A2F4-7CCDADCEFAD1}" srcOrd="1" destOrd="0" presId="urn:microsoft.com/office/officeart/2016/7/layout/HorizontalAc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BD7220-3F85-45D2-BED6-5BBFBC23EAE3}">
      <dsp:nvSpPr>
        <dsp:cNvPr id="0" name=""/>
        <dsp:cNvSpPr/>
      </dsp:nvSpPr>
      <dsp:spPr>
        <a:xfrm>
          <a:off x="8634" y="312575"/>
          <a:ext cx="2013350" cy="604005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9099" tIns="159099" rIns="159099" bIns="159099" numCol="1" spcCol="1270" anchor="ctr" anchorCtr="0">
          <a:noAutofit/>
        </a:bodyPr>
        <a:lstStyle/>
        <a:p>
          <a:pPr marL="0" lvl="0" indent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2000" kern="1200" spc="150" baseline="0" dirty="0">
              <a:latin typeface="+mj-lt"/>
              <a:ea typeface="+mj-ea"/>
              <a:cs typeface="+mj-cs"/>
            </a:rPr>
            <a:t>Research</a:t>
          </a:r>
        </a:p>
      </dsp:txBody>
      <dsp:txXfrm>
        <a:off x="8634" y="312575"/>
        <a:ext cx="2013350" cy="604005"/>
      </dsp:txXfrm>
    </dsp:sp>
    <dsp:sp modelId="{22359DD7-1BFB-4900-BAE6-6084F2F57988}">
      <dsp:nvSpPr>
        <dsp:cNvPr id="0" name=""/>
        <dsp:cNvSpPr/>
      </dsp:nvSpPr>
      <dsp:spPr>
        <a:xfrm>
          <a:off x="8634" y="916581"/>
          <a:ext cx="2013350" cy="2515755"/>
        </a:xfrm>
        <a:prstGeom prst="rect">
          <a:avLst/>
        </a:prstGeom>
        <a:solidFill>
          <a:schemeClr val="tx1"/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4" tIns="198874" rIns="198874" bIns="198874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1400" kern="1200" spc="50" baseline="0" dirty="0">
              <a:latin typeface="+mn-lt"/>
            </a:rPr>
            <a:t>Training needs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1400" kern="1200" spc="50" baseline="0" dirty="0">
              <a:latin typeface="+mn-lt"/>
            </a:rPr>
            <a:t>Community needs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1400" kern="1200" spc="50" baseline="0" dirty="0">
              <a:latin typeface="+mn-lt"/>
            </a:rPr>
            <a:t>Efficient workflows for students 0-22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1400" kern="1200" spc="50" baseline="0" dirty="0">
              <a:latin typeface="+mn-lt"/>
            </a:rPr>
            <a:t>Appropriate tech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1400" kern="1200" spc="50" baseline="0" dirty="0">
              <a:latin typeface="+mn-lt"/>
            </a:rPr>
            <a:t>Personal goals for PD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1400" kern="1200" spc="50" baseline="0" dirty="0">
              <a:latin typeface="+mn-lt"/>
            </a:rPr>
            <a:t> </a:t>
          </a:r>
        </a:p>
      </dsp:txBody>
      <dsp:txXfrm>
        <a:off x="8634" y="916581"/>
        <a:ext cx="2013350" cy="2515755"/>
      </dsp:txXfrm>
    </dsp:sp>
    <dsp:sp modelId="{C4F84DEA-2002-4D32-8E80-70EEE05E345A}">
      <dsp:nvSpPr>
        <dsp:cNvPr id="0" name=""/>
        <dsp:cNvSpPr/>
      </dsp:nvSpPr>
      <dsp:spPr>
        <a:xfrm>
          <a:off x="2129879" y="312575"/>
          <a:ext cx="2013350" cy="604005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9099" tIns="159099" rIns="159099" bIns="159099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spc="150" baseline="0" dirty="0">
              <a:latin typeface="Tenorite"/>
              <a:ea typeface="+mn-ea"/>
              <a:cs typeface="+mn-cs"/>
            </a:rPr>
            <a:t>Educate</a:t>
          </a:r>
        </a:p>
      </dsp:txBody>
      <dsp:txXfrm>
        <a:off x="2129879" y="312575"/>
        <a:ext cx="2013350" cy="604005"/>
      </dsp:txXfrm>
    </dsp:sp>
    <dsp:sp modelId="{4FEB85EB-D046-4CDB-8A62-BBCE260C4490}">
      <dsp:nvSpPr>
        <dsp:cNvPr id="0" name=""/>
        <dsp:cNvSpPr/>
      </dsp:nvSpPr>
      <dsp:spPr>
        <a:xfrm>
          <a:off x="2129879" y="916581"/>
          <a:ext cx="2013350" cy="2515755"/>
        </a:xfrm>
        <a:prstGeom prst="rect">
          <a:avLst/>
        </a:prstGeom>
        <a:solidFill>
          <a:schemeClr val="tx1"/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4" tIns="198874" rIns="198874" bIns="198874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spc="50" baseline="0" dirty="0">
              <a:latin typeface="+mn-lt"/>
            </a:rPr>
            <a:t>TVIs and school staff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spc="50" baseline="0" dirty="0">
              <a:latin typeface="+mn-lt"/>
            </a:rPr>
            <a:t>Community members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spc="50" baseline="0" dirty="0">
              <a:latin typeface="+mn-lt"/>
            </a:rPr>
            <a:t>Families</a:t>
          </a:r>
        </a:p>
      </dsp:txBody>
      <dsp:txXfrm>
        <a:off x="2129879" y="916581"/>
        <a:ext cx="2013350" cy="2515755"/>
      </dsp:txXfrm>
    </dsp:sp>
    <dsp:sp modelId="{49B7F8FA-D256-41EF-9327-52A3551D9A60}">
      <dsp:nvSpPr>
        <dsp:cNvPr id="0" name=""/>
        <dsp:cNvSpPr/>
      </dsp:nvSpPr>
      <dsp:spPr>
        <a:xfrm>
          <a:off x="4251124" y="312575"/>
          <a:ext cx="2013350" cy="604005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9099" tIns="159099" rIns="159099" bIns="159099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spc="150" baseline="0" dirty="0">
              <a:latin typeface="Tenorite"/>
              <a:ea typeface="+mn-ea"/>
              <a:cs typeface="+mn-cs"/>
            </a:rPr>
            <a:t>Collaborate</a:t>
          </a:r>
        </a:p>
      </dsp:txBody>
      <dsp:txXfrm>
        <a:off x="4251124" y="312575"/>
        <a:ext cx="2013350" cy="604005"/>
      </dsp:txXfrm>
    </dsp:sp>
    <dsp:sp modelId="{6B5FE59C-B471-448A-AA7A-B526DCC4D4CA}">
      <dsp:nvSpPr>
        <dsp:cNvPr id="0" name=""/>
        <dsp:cNvSpPr/>
      </dsp:nvSpPr>
      <dsp:spPr>
        <a:xfrm>
          <a:off x="4251124" y="916581"/>
          <a:ext cx="2013350" cy="2515755"/>
        </a:xfrm>
        <a:prstGeom prst="rect">
          <a:avLst/>
        </a:prstGeom>
        <a:solidFill>
          <a:schemeClr val="tx1"/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4" tIns="198874" rIns="198874" bIns="198874" numCol="1" spcCol="1270" anchor="t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spc="50" baseline="0" dirty="0">
              <a:latin typeface="Tenorite"/>
              <a:ea typeface="+mn-ea"/>
              <a:cs typeface="+mn-cs"/>
            </a:rPr>
            <a:t>CATT partners, APH</a:t>
          </a:r>
        </a:p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spc="50" baseline="0" dirty="0">
              <a:latin typeface="Tenorite"/>
              <a:ea typeface="+mn-ea"/>
              <a:cs typeface="+mn-cs"/>
            </a:rPr>
            <a:t>Community organizations</a:t>
          </a:r>
        </a:p>
      </dsp:txBody>
      <dsp:txXfrm>
        <a:off x="4251124" y="916581"/>
        <a:ext cx="2013350" cy="2515755"/>
      </dsp:txXfrm>
    </dsp:sp>
    <dsp:sp modelId="{4132ECB1-6BEF-4935-AFA3-B2EAA48FDE7E}">
      <dsp:nvSpPr>
        <dsp:cNvPr id="0" name=""/>
        <dsp:cNvSpPr/>
      </dsp:nvSpPr>
      <dsp:spPr>
        <a:xfrm>
          <a:off x="6372369" y="312575"/>
          <a:ext cx="2013350" cy="604005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9099" tIns="159099" rIns="159099" bIns="159099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spc="150" baseline="0" dirty="0">
              <a:latin typeface="Tenorite"/>
              <a:ea typeface="+mn-ea"/>
              <a:cs typeface="+mn-cs"/>
            </a:rPr>
            <a:t>Disseminate</a:t>
          </a:r>
        </a:p>
      </dsp:txBody>
      <dsp:txXfrm>
        <a:off x="6372369" y="312575"/>
        <a:ext cx="2013350" cy="604005"/>
      </dsp:txXfrm>
    </dsp:sp>
    <dsp:sp modelId="{C42A8BDE-B838-475D-AFDE-17B60D744AB6}">
      <dsp:nvSpPr>
        <dsp:cNvPr id="0" name=""/>
        <dsp:cNvSpPr/>
      </dsp:nvSpPr>
      <dsp:spPr>
        <a:xfrm>
          <a:off x="6372369" y="916581"/>
          <a:ext cx="2013350" cy="2515755"/>
        </a:xfrm>
        <a:prstGeom prst="rect">
          <a:avLst/>
        </a:prstGeom>
        <a:solidFill>
          <a:schemeClr val="tx1"/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4" tIns="198874" rIns="198874" bIns="198874" numCol="1" spcCol="1270" anchor="t" anchorCtr="0">
          <a:noAutofit/>
        </a:bodyPr>
        <a:lstStyle/>
        <a:p>
          <a:pPr marL="0" lvl="0" indent="0" algn="l" defTabSz="6667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spc="50" baseline="0" dirty="0">
              <a:latin typeface="Tenorite"/>
              <a:ea typeface="+mn-ea"/>
              <a:cs typeface="+mn-cs"/>
            </a:rPr>
            <a:t>In-person trainings</a:t>
          </a:r>
        </a:p>
        <a:p>
          <a:pPr marL="0" lvl="0" indent="0" algn="l" defTabSz="6667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spc="50" baseline="0" dirty="0">
              <a:latin typeface="Tenorite"/>
              <a:ea typeface="+mn-ea"/>
              <a:cs typeface="+mn-cs"/>
            </a:rPr>
            <a:t>Online resources</a:t>
          </a:r>
        </a:p>
        <a:p>
          <a:pPr marL="0" lvl="0" indent="0" algn="l" defTabSz="6667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spc="50" baseline="0" dirty="0">
              <a:latin typeface="Tenorite"/>
              <a:ea typeface="+mn-ea"/>
              <a:cs typeface="+mn-cs"/>
            </a:rPr>
            <a:t>Technical assistance</a:t>
          </a:r>
        </a:p>
        <a:p>
          <a:pPr marL="0" lvl="0" indent="0" algn="l" defTabSz="6667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spc="50" baseline="0" dirty="0">
              <a:latin typeface="Tenorite"/>
              <a:ea typeface="+mn-ea"/>
              <a:cs typeface="+mn-cs"/>
            </a:rPr>
            <a:t>Social media and informal CoPs</a:t>
          </a:r>
        </a:p>
        <a:p>
          <a:pPr marL="0" lvl="0" indent="0" algn="l" defTabSz="6667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spc="50" baseline="0" dirty="0">
            <a:latin typeface="Tenorite"/>
            <a:ea typeface="+mn-ea"/>
            <a:cs typeface="+mn-cs"/>
          </a:endParaRPr>
        </a:p>
      </dsp:txBody>
      <dsp:txXfrm>
        <a:off x="6372369" y="916581"/>
        <a:ext cx="2013350" cy="2515755"/>
      </dsp:txXfrm>
    </dsp:sp>
    <dsp:sp modelId="{59606EB9-9F10-4D12-A33F-A242FDCC0D0F}">
      <dsp:nvSpPr>
        <dsp:cNvPr id="0" name=""/>
        <dsp:cNvSpPr/>
      </dsp:nvSpPr>
      <dsp:spPr>
        <a:xfrm>
          <a:off x="8493615" y="312575"/>
          <a:ext cx="2013350" cy="604005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9099" tIns="159099" rIns="159099" bIns="159099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spc="150" baseline="0" dirty="0">
              <a:latin typeface="Tenorite"/>
              <a:ea typeface="+mn-ea"/>
              <a:cs typeface="+mn-cs"/>
            </a:rPr>
            <a:t>Travel!</a:t>
          </a:r>
        </a:p>
      </dsp:txBody>
      <dsp:txXfrm>
        <a:off x="8493615" y="312575"/>
        <a:ext cx="2013350" cy="604005"/>
      </dsp:txXfrm>
    </dsp:sp>
    <dsp:sp modelId="{C8429E68-36DD-4F6A-A2F4-7CCDADCEFAD1}">
      <dsp:nvSpPr>
        <dsp:cNvPr id="0" name=""/>
        <dsp:cNvSpPr/>
      </dsp:nvSpPr>
      <dsp:spPr>
        <a:xfrm>
          <a:off x="8493615" y="916581"/>
          <a:ext cx="2013350" cy="2515755"/>
        </a:xfrm>
        <a:prstGeom prst="rect">
          <a:avLst/>
        </a:prstGeom>
        <a:solidFill>
          <a:schemeClr val="tx1"/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t" anchorCtr="0">
          <a:noAutofit/>
        </a:bodyPr>
        <a:lstStyle/>
        <a:p>
          <a:pPr marL="0" lvl="0" indent="0" algn="l" defTabSz="6667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spc="50" baseline="0" dirty="0">
              <a:latin typeface="Tenorite"/>
              <a:ea typeface="+mn-ea"/>
              <a:cs typeface="+mn-cs"/>
            </a:rPr>
            <a:t>Northwestern U.S.</a:t>
          </a:r>
        </a:p>
        <a:p>
          <a:pPr marL="0" lvl="0" indent="0" algn="l" defTabSz="6667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spc="50" baseline="0" dirty="0">
              <a:latin typeface="Tenorite"/>
              <a:ea typeface="+mn-ea"/>
              <a:cs typeface="+mn-cs"/>
            </a:rPr>
            <a:t>Alaska</a:t>
          </a:r>
        </a:p>
        <a:p>
          <a:pPr marL="0" lvl="0" indent="0" algn="l" defTabSz="6667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spc="50" baseline="0" dirty="0">
              <a:latin typeface="Tenorite"/>
              <a:ea typeface="+mn-ea"/>
              <a:cs typeface="+mn-cs"/>
            </a:rPr>
            <a:t>Pacific Rim: Hawaii, Guam, Northern Mariana Islands, American Samoa</a:t>
          </a:r>
        </a:p>
      </dsp:txBody>
      <dsp:txXfrm>
        <a:off x="8493615" y="916581"/>
        <a:ext cx="2013350" cy="25157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HorizontalActionList">
  <dgm:title val="Horizontal Action List"/>
  <dgm:desc val="Used to show non-sequential or grouped lists of information. Works well with large amounts of text. All text has the same level of emphasis, and direction is not implied."/>
  <dgm:catLst>
    <dgm:cat type="list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54"/>
      <dgm:constr type="primFontSz" for="des" forName="desTx" refType="primFontSz" refFor="des" refForName="parTx" op="lte" fact="0.75"/>
      <dgm:constr type="h" for="des" forName="desTx" op="equ"/>
      <dgm:constr type="w" for="ch" forName="space" op="equ" val="3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3"/>
            <dgm:constr type="h"/>
            <dgm:constr type="tMarg" refType="w" fact="0.224"/>
            <dgm:constr type="bMarg" refType="w" fact="0.224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8"/>
            <dgm:constr type="tMarg" refType="w" fact="0.28"/>
            <dgm:constr type="bMarg" refType="w" fact="0.28"/>
            <dgm:constr type="lMarg" refType="w" fact="0.28"/>
            <dgm:constr type="rMarg" refType="w" fact="0.28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E7F456E-01A6-4013-ACA5-F5492591A24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4983A3-9B9B-4D61-97C9-B9E239A315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6F32FC-4BD9-442A-A8C6-51598C909FE3}" type="datetimeFigureOut">
              <a:rPr lang="en-US" smtClean="0"/>
              <a:t>4/13/2023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EABE74-7A97-4D17-8390-42ADD25C33C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2C1DBD-1052-425E-BF3C-983304BED57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EEFA9E-C190-4F5C-8394-BD5F1CD55C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8019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6371FA-A98D-41E8-93F4-09945841298A}" type="datetimeFigureOut">
              <a:rPr lang="en-US" smtClean="0"/>
              <a:t>4/13/2023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289C57-55D7-40A4-A101-E74FAC7A09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902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 Perpetual draft to be revised with the CATT-NW team and updated according to the needs of the CATT-NW beneficiaries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1628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16040" y="4434840"/>
            <a:ext cx="4941771" cy="1122202"/>
          </a:xfrm>
        </p:spPr>
        <p:txBody>
          <a:bodyPr anchor="b">
            <a:noAutofit/>
          </a:bodyPr>
          <a:lstStyle>
            <a:lvl1pPr algn="l">
              <a:defRPr sz="3600" spc="15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16041" y="5586890"/>
            <a:ext cx="4941770" cy="396660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04F1E16-9A84-4D0E-9706-79C396AF6A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358" t="23650" b="-1"/>
          <a:stretch/>
        </p:blipFill>
        <p:spPr>
          <a:xfrm>
            <a:off x="0" y="0"/>
            <a:ext cx="9488312" cy="505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8265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786F69D-D4FA-4075-A7EC-8D31A184F6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2590800" cy="1027906"/>
            <a:chOff x="0" y="0"/>
            <a:chExt cx="2590800" cy="1027906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6988B2D-0240-4256-8268-4B9FF1E72363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0" y="0"/>
              <a:ext cx="2590800" cy="762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8EEAAE1-3D04-41C3-B2D2-B3BEF34C3B27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0" y="0"/>
              <a:ext cx="704850" cy="102790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6A2C600F-BAB1-4B79-9E47-3BBB0A38647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2092325"/>
            <a:ext cx="10515600" cy="41163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115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raphic 10">
            <a:extLst>
              <a:ext uri="{FF2B5EF4-FFF2-40B4-BE49-F238E27FC236}">
                <a16:creationId xmlns:a16="http://schemas.microsoft.com/office/drawing/2014/main" id="{9D2AF524-D4B4-4A3A-9CE4-EDAFE1D5A3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13884" y="0"/>
            <a:ext cx="10078116" cy="6858000"/>
          </a:xfrm>
          <a:custGeom>
            <a:avLst/>
            <a:gdLst>
              <a:gd name="connsiteX0" fmla="*/ 3793236 w 10078116"/>
              <a:gd name="connsiteY0" fmla="*/ 6858000 h 6858000"/>
              <a:gd name="connsiteX1" fmla="*/ 0 w 10078116"/>
              <a:gd name="connsiteY1" fmla="*/ 0 h 6858000"/>
              <a:gd name="connsiteX2" fmla="*/ 10078116 w 10078116"/>
              <a:gd name="connsiteY2" fmla="*/ 0 h 6858000"/>
              <a:gd name="connsiteX3" fmla="*/ 10078116 w 1007811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78116" h="6858000">
                <a:moveTo>
                  <a:pt x="3793236" y="6858000"/>
                </a:moveTo>
                <a:lnTo>
                  <a:pt x="0" y="0"/>
                </a:lnTo>
                <a:lnTo>
                  <a:pt x="10078116" y="0"/>
                </a:lnTo>
                <a:lnTo>
                  <a:pt x="10078116" y="6858000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3987A5-99A6-4B33-BAAF-5315963538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09419"/>
            <a:ext cx="4082142" cy="585788"/>
          </a:xfrm>
        </p:spPr>
        <p:txBody>
          <a:bodyPr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BABF6CA-407C-4BF0-8234-1321A676E7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6074" y="1507772"/>
            <a:ext cx="2141764" cy="514350"/>
          </a:xfrm>
        </p:spPr>
        <p:txBody>
          <a:bodyPr anchor="ctr">
            <a:normAutofit/>
          </a:bodyPr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76D8129B-5B68-421C-968C-3663C86EFC7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2131" y="2584097"/>
            <a:ext cx="2141764" cy="514350"/>
          </a:xfrm>
        </p:spPr>
        <p:txBody>
          <a:bodyPr anchor="ctr">
            <a:normAutofit/>
          </a:bodyPr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6C741DCA-8EBD-44F5-9D38-E938A628ADC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38556" y="3660422"/>
            <a:ext cx="2141764" cy="514350"/>
          </a:xfrm>
        </p:spPr>
        <p:txBody>
          <a:bodyPr anchor="ctr">
            <a:normAutofit/>
          </a:bodyPr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5C43C6B1-A1BD-4A90-8B4B-F361C1BEDD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922756" y="4736748"/>
            <a:ext cx="2141764" cy="514350"/>
          </a:xfrm>
        </p:spPr>
        <p:txBody>
          <a:bodyPr anchor="ctr">
            <a:normAutofit/>
          </a:bodyPr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5">
            <a:extLst>
              <a:ext uri="{FF2B5EF4-FFF2-40B4-BE49-F238E27FC236}">
                <a16:creationId xmlns:a16="http://schemas.microsoft.com/office/drawing/2014/main" id="{0C66E1BD-33F0-4B94-BF94-CD4698F85C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1536" y="1613528"/>
            <a:ext cx="5102680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35" name="Text Placeholder 15">
            <a:extLst>
              <a:ext uri="{FF2B5EF4-FFF2-40B4-BE49-F238E27FC236}">
                <a16:creationId xmlns:a16="http://schemas.microsoft.com/office/drawing/2014/main" id="{2D4661B1-6559-407A-9AEC-A46A0570AE8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86029" y="2682564"/>
            <a:ext cx="5102680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36" name="Text Placeholder 15">
            <a:extLst>
              <a:ext uri="{FF2B5EF4-FFF2-40B4-BE49-F238E27FC236}">
                <a16:creationId xmlns:a16="http://schemas.microsoft.com/office/drawing/2014/main" id="{DCC983F7-6A25-42C0-811C-EA32138C5B8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76938" y="3755394"/>
            <a:ext cx="5102680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37" name="Text Placeholder 15">
            <a:extLst>
              <a:ext uri="{FF2B5EF4-FFF2-40B4-BE49-F238E27FC236}">
                <a16:creationId xmlns:a16="http://schemas.microsoft.com/office/drawing/2014/main" id="{E83DA0EB-27DD-416A-8DA5-4AFDC8587E5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75280" y="4824430"/>
            <a:ext cx="5102680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4DC36F-5D3E-439D-80B5-32633FC34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710A8A-CEC9-4787-A745-C28DD965F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49143" y="6356350"/>
            <a:ext cx="3775981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62BD04-8F01-472A-9456-4702A2218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0874" y="6356350"/>
            <a:ext cx="542925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3795F91-C721-4363-956D-756673AE7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353515" y="5023933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AC14461-E27D-413D-B31A-47B74646AF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759917" y="3948451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D6AEA4C-7710-4829-BA87-8DD77F1593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173453" y="2872686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BD473E-6203-491C-87AC-54AC0AB23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586263" y="1796083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52594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33700" y="892177"/>
            <a:ext cx="8421688" cy="1325563"/>
          </a:xfrm>
        </p:spPr>
        <p:txBody>
          <a:bodyPr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933700" y="2776936"/>
            <a:ext cx="3924300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33700" y="3834606"/>
            <a:ext cx="3924300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7410173" y="2776936"/>
            <a:ext cx="3943627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10173" y="3834606"/>
            <a:ext cx="3943627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8940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E24E1DB-1F20-4C28-8069-D9219D1F8B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434" t="20278" b="22673"/>
          <a:stretch/>
        </p:blipFill>
        <p:spPr>
          <a:xfrm>
            <a:off x="25785" y="0"/>
            <a:ext cx="4368030" cy="391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4519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43104" y="2776936"/>
            <a:ext cx="2882475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43104" y="3834606"/>
            <a:ext cx="2882475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647665" y="2776936"/>
            <a:ext cx="2896671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7665" y="3834606"/>
            <a:ext cx="2896671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1F60A771-8BBC-4565-AB09-402DA7CB278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066421" y="2776936"/>
            <a:ext cx="2882475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C464A9BD-B815-4632-8F54-6EB70E48BAF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066421" y="3834606"/>
            <a:ext cx="2882475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8940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2368EF4-1233-48C7-8DB5-75844BFCD5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2238376" cy="3105150"/>
            <a:chOff x="0" y="0"/>
            <a:chExt cx="2238376" cy="3105150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63D7850-C2A6-43CE-BBE4-8E81A0A593BF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0" y="0"/>
              <a:ext cx="1238250" cy="310515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BAD3E03-2E3B-440C-9105-6F9D33006D66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0" y="0"/>
              <a:ext cx="2238376" cy="24765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188967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ummar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76875" y="1671639"/>
            <a:ext cx="5111750" cy="1204912"/>
          </a:xfrm>
        </p:spPr>
        <p:txBody>
          <a:bodyPr anchor="b"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FD4279-EA62-4397-878A-73F4948DB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76875" y="3660774"/>
            <a:ext cx="5111750" cy="152558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74AA03A-263D-4B5F-B05B-7D6923A9A4D3}"/>
              </a:ext>
            </a:extLst>
          </p:cNvPr>
          <p:cNvGrpSpPr/>
          <p:nvPr userDrawn="1"/>
        </p:nvGrpSpPr>
        <p:grpSpPr>
          <a:xfrm>
            <a:off x="0" y="0"/>
            <a:ext cx="4762501" cy="5186363"/>
            <a:chOff x="0" y="0"/>
            <a:chExt cx="4762501" cy="5186363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87F08D6-2CA7-4A5A-BE34-07113DCA535D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0" y="876300"/>
              <a:ext cx="4762500" cy="16287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768C87F-B9C3-4DFF-8454-F3F52CE4346B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2638425" y="0"/>
              <a:ext cx="2124076" cy="518636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Date Placeholder 6">
            <a:extLst>
              <a:ext uri="{FF2B5EF4-FFF2-40B4-BE49-F238E27FC236}">
                <a16:creationId xmlns:a16="http://schemas.microsoft.com/office/drawing/2014/main" id="{71F34533-9677-48AF-9374-976825F4BB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22" name="Footer Placeholder 7">
            <a:extLst>
              <a:ext uri="{FF2B5EF4-FFF2-40B4-BE49-F238E27FC236}">
                <a16:creationId xmlns:a16="http://schemas.microsoft.com/office/drawing/2014/main" id="{4FAB8A26-B99E-4F96-8327-A932A14F2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24" name="Slide Number Placeholder 8">
            <a:extLst>
              <a:ext uri="{FF2B5EF4-FFF2-40B4-BE49-F238E27FC236}">
                <a16:creationId xmlns:a16="http://schemas.microsoft.com/office/drawing/2014/main" id="{EB0962D2-BCC3-48AB-A769-2A7327D29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77805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00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losin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67200" y="1615736"/>
            <a:ext cx="4179570" cy="1524735"/>
          </a:xfrm>
        </p:spPr>
        <p:txBody>
          <a:bodyPr anchor="b">
            <a:noAutofit/>
          </a:bodyPr>
          <a:lstStyle>
            <a:lvl1pPr algn="l">
              <a:defRPr sz="3600" spc="1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67200" y="3238103"/>
            <a:ext cx="4179570" cy="1371997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D3361C9-310A-4255-A94E-B77588962D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3176938" cy="6858000"/>
          </a:xfrm>
          <a:prstGeom prst="rect">
            <a:avLst/>
          </a:prstGeom>
        </p:spPr>
      </p:pic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BF358517-D7B7-40D0-A9D0-B650C80898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67200" y="6356350"/>
            <a:ext cx="1774371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6026D44C-0B39-4DE1-A0FC-5615DDAAE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79721" y="6356350"/>
            <a:ext cx="2661557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0F8222B4-B618-42C4-8BDB-D2E4DF2F2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79428" y="6356350"/>
            <a:ext cx="1774371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1404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D514C6BF-376E-43E8-881D-2E76742699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8301" r="28341" b="23071"/>
          <a:stretch/>
        </p:blipFill>
        <p:spPr>
          <a:xfrm>
            <a:off x="5488815" y="0"/>
            <a:ext cx="670318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0A9B92-C2D0-466A-A680-A35832C452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3500" y="1020445"/>
            <a:ext cx="2895600" cy="1325563"/>
          </a:xfrm>
        </p:spPr>
        <p:txBody>
          <a:bodyPr anchor="b">
            <a:normAutofit/>
          </a:bodyPr>
          <a:lstStyle>
            <a:lvl1pPr>
              <a:defRPr sz="280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41CE6-5A88-4C5C-B2A4-6A5D2153B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500" y="2924175"/>
            <a:ext cx="2895600" cy="2519363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lnSpc>
                <a:spcPct val="150000"/>
              </a:lnSpc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lnSpc>
                <a:spcPct val="150000"/>
              </a:lnSpc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lnSpc>
                <a:spcPct val="150000"/>
              </a:lnSpc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lnSpc>
                <a:spcPct val="150000"/>
              </a:lnSpc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9F5093-3C53-4152-B8FE-0522E07952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33500" y="6356350"/>
            <a:ext cx="985157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27F11D-8AF8-44D6-A48B-D8C7779B8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9886" y="6356349"/>
            <a:ext cx="2482842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C0879-6B0F-4AF6-A997-EC61DA896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36305" y="6356350"/>
            <a:ext cx="987552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1249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roduc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62075" y="1671639"/>
            <a:ext cx="5111750" cy="1204912"/>
          </a:xfrm>
        </p:spPr>
        <p:txBody>
          <a:bodyPr anchor="b"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FD4279-EA62-4397-878A-73F4948DB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62075" y="3660774"/>
            <a:ext cx="5111750" cy="152558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7A1CF8B-3479-49A3-A30E-2F2ECE962075}"/>
              </a:ext>
            </a:extLst>
          </p:cNvPr>
          <p:cNvGrpSpPr/>
          <p:nvPr userDrawn="1"/>
        </p:nvGrpSpPr>
        <p:grpSpPr>
          <a:xfrm>
            <a:off x="6953250" y="-25401"/>
            <a:ext cx="5238750" cy="6902451"/>
            <a:chOff x="6953250" y="-25401"/>
            <a:chExt cx="5238750" cy="6902451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9FBD260-5143-4B12-B9F8-33E48D548909}"/>
                </a:ext>
              </a:extLst>
            </p:cNvPr>
            <p:cNvCxnSpPr/>
            <p:nvPr userDrawn="1"/>
          </p:nvCxnSpPr>
          <p:spPr>
            <a:xfrm>
              <a:off x="9096375" y="1497012"/>
              <a:ext cx="309562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87F08D6-2CA7-4A5A-BE34-07113DCA535D}"/>
                </a:ext>
              </a:extLst>
            </p:cNvPr>
            <p:cNvCxnSpPr/>
            <p:nvPr userDrawn="1"/>
          </p:nvCxnSpPr>
          <p:spPr>
            <a:xfrm flipH="1">
              <a:off x="6953250" y="-25401"/>
              <a:ext cx="3790950" cy="690245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497359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Brea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91350" y="2148840"/>
            <a:ext cx="4179570" cy="1715531"/>
          </a:xfrm>
        </p:spPr>
        <p:txBody>
          <a:bodyPr anchor="b">
            <a:noAutofit/>
          </a:bodyPr>
          <a:lstStyle>
            <a:lvl1pPr algn="l">
              <a:defRPr sz="360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91350" y="3962003"/>
            <a:ext cx="4179570" cy="365125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05D2CCB-CCFC-4A8A-ADA9-C1E4D13B96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828675"/>
            <a:ext cx="5876925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5123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050B16F-D5D3-47EE-8194-88B881FC89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27225"/>
            <a:ext cx="10515600" cy="4252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52777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C3975522-461E-4D79-B5B9-BF9471B54688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838200" y="2111381"/>
            <a:ext cx="10515600" cy="3744913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085D26-FA83-4414-959E-98936A77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52E93-DE4C-4341-8D83-F0230E38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467230-4A0F-4B18-8BA9-C3B2FDD5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8940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6800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AEE644D4-F9A4-4237-BD5C-4B97ABA933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55816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FF67A8-55FA-435D-A18C-96D63D22B5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7724" y="2809875"/>
            <a:ext cx="6696075" cy="1909763"/>
          </a:xfrm>
        </p:spPr>
        <p:txBody>
          <a:bodyPr anchor="b"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104828DA-5EC5-4A00-9A7B-CD9668EF24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57725" y="5028803"/>
            <a:ext cx="6696074" cy="365125"/>
          </a:xfrm>
        </p:spPr>
        <p:txBody>
          <a:bodyPr anchor="b">
            <a:normAutofit/>
          </a:bodyPr>
          <a:lstStyle>
            <a:lvl1pPr marL="0" indent="0" algn="l">
              <a:buNone/>
              <a:defRPr sz="16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303E9A-96BC-4283-A6E1-5948AEB119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76774" y="6356350"/>
            <a:ext cx="1695450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A19C49-052B-4D3E-B227-1D787463C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43699" y="6356350"/>
            <a:ext cx="2543175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5E724A-95F0-41B6-A77E-EDD067272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8350" y="6356350"/>
            <a:ext cx="1695450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DAC7E4E-FE06-4E90-8107-6B543E551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 flipV="1">
            <a:off x="2209800" y="0"/>
            <a:ext cx="243840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30656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 4 Peop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0BDE76A-30A6-4268-9656-28A484C3DCC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487181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28568" y="5084524"/>
            <a:ext cx="2317707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A02C0876-23F7-41FA-9AC9-721097D1A3C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487181" y="5464114"/>
            <a:ext cx="1845511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C4CA5C9C-91D5-44B1-A82A-A49732B4691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36914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72D0301-10F1-41B4-BEF8-C53FA4D66214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3578300" y="5084524"/>
            <a:ext cx="2330816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7ADEB263-F204-4A78-A5E0-7361EFE0B921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3836913" y="5478796"/>
            <a:ext cx="1855949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4EBC7D6F-397D-4C5A-AA62-F683F88531A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327578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lvl="1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767B9DE-7410-43CC-90CF-52D67EF03D48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068964" y="5084524"/>
            <a:ext cx="2317707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103678F5-B025-46E2-BD45-E77861487165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6327577" y="5478796"/>
            <a:ext cx="1845511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92E6B581-A522-4758-A9A4-8B9C7B860CF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747458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E13DFE1F-4534-4828-990E-B052F51FC65C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8488845" y="5084524"/>
            <a:ext cx="2317706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7E3F385B-4DD9-4F3C-A02B-179B9FA61292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747458" y="5464114"/>
            <a:ext cx="184551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8940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3C911F2-9041-416A-B83C-F23B354E06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334250" y="0"/>
            <a:ext cx="4857750" cy="1724025"/>
            <a:chOff x="7334250" y="0"/>
            <a:chExt cx="4857750" cy="1724025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E4B72DA-52CB-4D39-A342-8857B4D959B2}"/>
                </a:ext>
              </a:extLst>
            </p:cNvPr>
            <p:cNvCxnSpPr/>
            <p:nvPr userDrawn="1"/>
          </p:nvCxnSpPr>
          <p:spPr>
            <a:xfrm flipH="1" flipV="1">
              <a:off x="7334250" y="0"/>
              <a:ext cx="4857750" cy="762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1D9BCDA-DFB7-41A4-A7C7-CEE86CEDCBE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487150" y="0"/>
              <a:ext cx="704850" cy="17240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512278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 8 Peop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87AAB93-862D-455E-9E73-3D0DAEFDED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473953"/>
            <a:ext cx="12192000" cy="5621336"/>
            <a:chOff x="0" y="473953"/>
            <a:chExt cx="12192000" cy="5621336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B0DFD584-E5CF-41EF-B51E-679CE22DDF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0" y="473953"/>
              <a:ext cx="2057400" cy="1647825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E5C02DDF-25A6-42C7-9525-F279CE2095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049000" y="5180889"/>
              <a:ext cx="1143000" cy="91440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0BDE76A-30A6-4268-9656-28A484C3DCC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7176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00168" y="3654378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A02C0876-23F7-41FA-9AC9-721097D1A3C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500168" y="3809747"/>
            <a:ext cx="18288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C4CA5C9C-91D5-44B1-A82A-A49732B4691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26270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72D0301-10F1-41B4-BEF8-C53FA4D66214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3849262" y="3654378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7ADEB263-F204-4A78-A5E0-7361EFE0B921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3849262" y="3809747"/>
            <a:ext cx="18288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2" name="Picture Placeholder 10">
            <a:extLst>
              <a:ext uri="{FF2B5EF4-FFF2-40B4-BE49-F238E27FC236}">
                <a16:creationId xmlns:a16="http://schemas.microsoft.com/office/drawing/2014/main" id="{1938DB4D-239F-4E8E-8802-0470B0131189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6655584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767B9DE-7410-43CC-90CF-52D67EF03D48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198355" y="3654378"/>
            <a:ext cx="2105135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103678F5-B025-46E2-BD45-E77861487165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6095999" y="3809747"/>
            <a:ext cx="2299855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92E6B581-A522-4758-A9A4-8B9C7B860CF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136814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E13DFE1F-4534-4828-990E-B052F51FC65C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8759806" y="3654378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7E3F385B-4DD9-4F3C-A02B-179B9FA61292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744480" y="3809747"/>
            <a:ext cx="1844126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5" name="Picture Placeholder 10">
            <a:extLst>
              <a:ext uri="{FF2B5EF4-FFF2-40B4-BE49-F238E27FC236}">
                <a16:creationId xmlns:a16="http://schemas.microsoft.com/office/drawing/2014/main" id="{1EBAEB1D-A7F9-4F90-B642-4277D3802BAB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877176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22930C5B-603C-494E-A467-8B394D01D406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1500168" y="5513214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540C455F-A23B-493F-B95E-AB485D91DA6A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1500168" y="5668583"/>
            <a:ext cx="18288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6" name="Picture Placeholder 10">
            <a:extLst>
              <a:ext uri="{FF2B5EF4-FFF2-40B4-BE49-F238E27FC236}">
                <a16:creationId xmlns:a16="http://schemas.microsoft.com/office/drawing/2014/main" id="{9461A69E-14C8-4325-89AF-D4257C1C05BA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226270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6D1C374C-DAF7-40EF-B279-4EC7A2AFE6A2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3849262" y="5513214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421FF438-E4E8-4643-BCB3-4A1C12429042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3849262" y="5668583"/>
            <a:ext cx="18288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3" name="Picture Placeholder 10">
            <a:extLst>
              <a:ext uri="{FF2B5EF4-FFF2-40B4-BE49-F238E27FC236}">
                <a16:creationId xmlns:a16="http://schemas.microsoft.com/office/drawing/2014/main" id="{E029C5CA-EDDA-4BF9-9051-8B09E98EE1E2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6655584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D4FEDD19-A7BA-45BB-93A0-F1E896C9F26D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6339926" y="5513214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A12F0175-7AEE-46B1-9590-D4A427680DC7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6339926" y="5668583"/>
            <a:ext cx="1813474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58" name="Picture Placeholder 10">
            <a:extLst>
              <a:ext uri="{FF2B5EF4-FFF2-40B4-BE49-F238E27FC236}">
                <a16:creationId xmlns:a16="http://schemas.microsoft.com/office/drawing/2014/main" id="{622ED9F4-EB9B-4588-8501-BFECB846EE7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136814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5026D39F-46AB-4680-9A52-F367344A3531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8759806" y="5513214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04E11FE2-6320-4E8C-A5B3-8104AF329ADA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8744480" y="5668583"/>
            <a:ext cx="1844126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8940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1206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4C17E5-24ED-44BC-BA50-02EF90355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33D101-3AF0-4F06-90ED-B83615C36C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190612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1" r:id="rId4"/>
    <p:sldLayoutId id="2147483666" r:id="rId5"/>
    <p:sldLayoutId id="2147483667" r:id="rId6"/>
    <p:sldLayoutId id="2147483654" r:id="rId7"/>
    <p:sldLayoutId id="2147483663" r:id="rId8"/>
    <p:sldLayoutId id="2147483662" r:id="rId9"/>
    <p:sldLayoutId id="2147483668" r:id="rId10"/>
    <p:sldLayoutId id="2147483652" r:id="rId11"/>
    <p:sldLayoutId id="2147483653" r:id="rId12"/>
    <p:sldLayoutId id="2147483660" r:id="rId13"/>
    <p:sldLayoutId id="2147483664" r:id="rId14"/>
    <p:sldLayoutId id="2147483665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rgbClr val="FFFF0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A2CD4-732A-43E4-BCB9-CBA2055E0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2074" y="1671639"/>
            <a:ext cx="7087863" cy="1657434"/>
          </a:xfrm>
        </p:spPr>
        <p:txBody>
          <a:bodyPr anchor="b">
            <a:noAutofit/>
          </a:bodyPr>
          <a:lstStyle/>
          <a:p>
            <a:r>
              <a:rPr lang="en-US" sz="3600" b="1" dirty="0">
                <a:solidFill>
                  <a:srgbClr val="FFFF00"/>
                </a:solidFill>
              </a:rPr>
              <a:t>Northwest </a:t>
            </a:r>
            <a:br>
              <a:rPr lang="en-US" sz="3600" b="1" dirty="0">
                <a:solidFill>
                  <a:srgbClr val="FFFF00"/>
                </a:solidFill>
              </a:rPr>
            </a:br>
            <a:r>
              <a:rPr lang="en-US" sz="3600" b="1" dirty="0">
                <a:solidFill>
                  <a:srgbClr val="FFFF00"/>
                </a:solidFill>
              </a:rPr>
              <a:t>Center for Assistive Technology Training </a:t>
            </a:r>
            <a:br>
              <a:rPr lang="en-US" sz="3600" b="1" dirty="0">
                <a:solidFill>
                  <a:srgbClr val="FFFF00"/>
                </a:solidFill>
              </a:rPr>
            </a:br>
            <a:r>
              <a:rPr lang="en-US" sz="3600" b="1" dirty="0">
                <a:solidFill>
                  <a:srgbClr val="FFFF00"/>
                </a:solidFill>
              </a:rPr>
              <a:t>(CATT-NW)</a:t>
            </a:r>
            <a:br>
              <a:rPr lang="en-US" sz="3600" dirty="0"/>
            </a:br>
            <a:r>
              <a:rPr lang="en-US" sz="2000" dirty="0">
                <a:solidFill>
                  <a:srgbClr val="00B050"/>
                </a:solidFill>
              </a:rPr>
              <a:t>Washington State School for the Blind (WSSB)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FD0450-A909-4CD9-8912-96A19ACEB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62074" y="4000251"/>
            <a:ext cx="5111750" cy="1525588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000" dirty="0"/>
              <a:t>Ting Siu, TVI/COMS, Ph.D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000" dirty="0"/>
              <a:t>Coordinator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000" dirty="0"/>
              <a:t>Email: ting.siu@wssb.wa.gov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000" dirty="0"/>
              <a:t>Twitter: @TVI_ting</a:t>
            </a:r>
          </a:p>
        </p:txBody>
      </p:sp>
      <p:pic>
        <p:nvPicPr>
          <p:cNvPr id="5" name="Picture 4" descr="Text: CATT-NW logo with a green and yellow line brushed under the acronym. Text below the lines: Center for Assistive Technology Training">
            <a:extLst>
              <a:ext uri="{FF2B5EF4-FFF2-40B4-BE49-F238E27FC236}">
                <a16:creationId xmlns:a16="http://schemas.microsoft.com/office/drawing/2014/main" id="{B36B77E6-3488-439C-97AE-CC8A254908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9477" y="5491674"/>
            <a:ext cx="2602523" cy="136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3797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E19E7-601B-4C5B-BC4B-55147D874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Tech Trainer requirements</a:t>
            </a:r>
            <a:endParaRPr lang="en-US" sz="3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F8F16B-F1D5-48B4-9C09-48E4BE8E4B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2-3 years technology training experience with blind and low vision individuals</a:t>
            </a:r>
          </a:p>
          <a:p>
            <a:r>
              <a:rPr lang="en-US" dirty="0"/>
              <a:t>AT evaluation, instruction, and support in K-12 settings with blind and low vision students</a:t>
            </a:r>
          </a:p>
          <a:p>
            <a:r>
              <a:rPr lang="en-US" sz="2800" spc="50" baseline="0" dirty="0">
                <a:latin typeface="+mn-lt"/>
              </a:rPr>
              <a:t>Self-driven and self-motivated; mult</a:t>
            </a:r>
            <a:r>
              <a:rPr lang="en-US" spc="50" dirty="0"/>
              <a:t>i-task multiple deadlines</a:t>
            </a:r>
          </a:p>
          <a:p>
            <a:r>
              <a:rPr lang="en-US" sz="2800" spc="50" baseline="0" dirty="0">
                <a:latin typeface="+mn-lt"/>
              </a:rPr>
              <a:t>Excellent collaborative and interpersonal skills</a:t>
            </a:r>
          </a:p>
          <a:p>
            <a:r>
              <a:rPr lang="en-US" spc="50" dirty="0"/>
              <a:t>Strong communication, organizational, detail-oriented skills</a:t>
            </a:r>
          </a:p>
          <a:p>
            <a:r>
              <a:rPr lang="en-US" spc="50" dirty="0"/>
              <a:t>Ability to serve diverse populations under occasionally stressful situations while maintaining a calm, professional, and positive demeanor</a:t>
            </a:r>
          </a:p>
          <a:p>
            <a:r>
              <a:rPr lang="en-US" dirty="0"/>
              <a:t>Proficient keyboarding and computing skills, including productivity and cloud-based apps</a:t>
            </a:r>
          </a:p>
          <a:p>
            <a:r>
              <a:rPr lang="en-US" dirty="0"/>
              <a:t>Model anti-ableist and anti-racist practices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302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1408B-FDDE-4276-931D-A30E080A9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Tech Trainer fine print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C920B8-46DD-4755-B53F-513AC86CBE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Must be able to pass a federal criminal history background check</a:t>
            </a:r>
          </a:p>
          <a:p>
            <a:r>
              <a:rPr lang="en-US" dirty="0"/>
              <a:t>185 teacher work days, distributed all-year round</a:t>
            </a:r>
          </a:p>
          <a:p>
            <a:r>
              <a:rPr lang="en-US" dirty="0"/>
              <a:t>WA state public employee union (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Washington Public Employees Association (WPEA)) </a:t>
            </a:r>
            <a:r>
              <a:rPr lang="en-US" dirty="0"/>
              <a:t>and retirement system</a:t>
            </a:r>
          </a:p>
          <a:p>
            <a:r>
              <a:rPr lang="en-US" dirty="0"/>
              <a:t>Full benefits: medical, dental, life insurance</a:t>
            </a:r>
          </a:p>
          <a:p>
            <a:r>
              <a:rPr lang="en-US" dirty="0"/>
              <a:t>Support for home office computer and related software</a:t>
            </a:r>
          </a:p>
        </p:txBody>
      </p:sp>
    </p:spTree>
    <p:extLst>
      <p:ext uri="{BB962C8B-B14F-4D97-AF65-F5344CB8AC3E}">
        <p14:creationId xmlns:p14="http://schemas.microsoft.com/office/powerpoint/2010/main" val="8754173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77650-D379-49E8-B2EE-B5C7B2166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2075" y="792546"/>
            <a:ext cx="6768373" cy="507444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THANK YOU for attending!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280FA6-342A-4773-B33A-5EFAEB58DA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62075" y="1531344"/>
            <a:ext cx="5809906" cy="4880473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FFFF00"/>
                </a:solidFill>
                <a:cs typeface="Arial" panose="020B0604020202020204" pitchFamily="34" charset="0"/>
              </a:rPr>
              <a:t>Tech Trainer Applications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cs typeface="Arial" panose="020B0604020202020204" pitchFamily="34" charset="0"/>
              </a:rPr>
              <a:t>WSSB website &gt; Services &gt; CATT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cs typeface="Arial" panose="020B0604020202020204" pitchFamily="34" charset="0"/>
              </a:rPr>
              <a:t>Closing date: Monday, April 17, 2023</a:t>
            </a:r>
          </a:p>
          <a:p>
            <a:pPr>
              <a:spcBef>
                <a:spcPts val="2000"/>
              </a:spcBef>
            </a:pPr>
            <a:r>
              <a:rPr lang="en-US" sz="2800" dirty="0">
                <a:solidFill>
                  <a:srgbClr val="FFFF00"/>
                </a:solidFill>
                <a:cs typeface="Arial" panose="020B0604020202020204" pitchFamily="34" charset="0"/>
              </a:rPr>
              <a:t>Contacts:</a:t>
            </a:r>
          </a:p>
          <a:p>
            <a:pPr>
              <a:spcBef>
                <a:spcPts val="0"/>
              </a:spcBef>
            </a:pPr>
            <a:r>
              <a:rPr lang="en-US" sz="2000" b="1" dirty="0"/>
              <a:t>Ting Siu</a:t>
            </a:r>
            <a:r>
              <a:rPr lang="en-US" sz="2000" dirty="0"/>
              <a:t>, TVI/COMS, Ph.D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Coordinator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Email: ting.siu@wssb.wa.gov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Twitter: @TVI_ting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2000" dirty="0"/>
          </a:p>
          <a:p>
            <a:pPr>
              <a:spcBef>
                <a:spcPts val="0"/>
              </a:spcBef>
            </a:pPr>
            <a:r>
              <a:rPr lang="en-US" sz="2000" b="1" dirty="0"/>
              <a:t>Kristina Bader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Human Resources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kristina.bader@wssb.wa.gov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2000" dirty="0"/>
          </a:p>
          <a:p>
            <a:endParaRPr lang="en-US" sz="2000" dirty="0">
              <a:cs typeface="Arial" panose="020B0604020202020204" pitchFamily="34" charset="0"/>
            </a:endParaRPr>
          </a:p>
          <a:p>
            <a:endParaRPr lang="en-US" sz="2000" dirty="0">
              <a:cs typeface="Arial" panose="020B0604020202020204" pitchFamily="34" charset="0"/>
            </a:endParaRPr>
          </a:p>
          <a:p>
            <a:endParaRPr lang="en-US" sz="2000" dirty="0">
              <a:cs typeface="Arial" panose="020B0604020202020204" pitchFamily="34" charset="0"/>
            </a:endParaRPr>
          </a:p>
        </p:txBody>
      </p:sp>
      <p:pic>
        <p:nvPicPr>
          <p:cNvPr id="4" name="Picture 3" descr="Text: CATT-NW logo with a green and yellow line brushed under the acronym. Text below the lines: Center for Assistive Technology Training">
            <a:extLst>
              <a:ext uri="{FF2B5EF4-FFF2-40B4-BE49-F238E27FC236}">
                <a16:creationId xmlns:a16="http://schemas.microsoft.com/office/drawing/2014/main" id="{C6E45CAD-E49E-4461-BC27-DCEABBEFCC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9477" y="5491674"/>
            <a:ext cx="2602523" cy="136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9766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77650-D379-49E8-B2EE-B5C7B2166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2075" y="1541693"/>
            <a:ext cx="5111750" cy="2033332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Funded by:</a:t>
            </a:r>
            <a:br>
              <a:rPr lang="en-US" dirty="0"/>
            </a:br>
            <a:r>
              <a:rPr lang="en-US" dirty="0"/>
              <a:t>American Printing house for the Blind (APH)</a:t>
            </a:r>
            <a:br>
              <a:rPr lang="en-US" dirty="0"/>
            </a:br>
            <a:br>
              <a:rPr lang="en-US" dirty="0"/>
            </a:br>
            <a:r>
              <a:rPr lang="en-US" dirty="0">
                <a:solidFill>
                  <a:srgbClr val="FFFF00"/>
                </a:solidFill>
              </a:rPr>
              <a:t>and:</a:t>
            </a:r>
            <a:br>
              <a:rPr lang="en-US" dirty="0"/>
            </a:br>
            <a:r>
              <a:rPr lang="en-US" dirty="0"/>
              <a:t>Alabama Institute for deaf and blind (AIDB)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280FA6-342A-4773-B33A-5EFAEB58DA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62075" y="4093329"/>
            <a:ext cx="5787872" cy="1525588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FFFF00"/>
                </a:solidFill>
                <a:cs typeface="Arial" panose="020B0604020202020204" pitchFamily="34" charset="0"/>
              </a:rPr>
              <a:t>Mission: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b="0" i="0" dirty="0">
                <a:effectLst/>
                <a:cs typeface="Arial" panose="020B0604020202020204" pitchFamily="34" charset="0"/>
              </a:rPr>
              <a:t>Provide assistive technology training to teachers of blind and low vision students (TVIs), utilizing a “train the trainer” model, while also providing training for students and families. </a:t>
            </a:r>
            <a:endParaRPr lang="en-US" sz="24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7976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FD871-33E3-4037-8D6A-73F9E8C61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Devices:</a:t>
            </a:r>
            <a:r>
              <a:rPr lang="en-US" dirty="0"/>
              <a:t> </a:t>
            </a:r>
            <a:r>
              <a:rPr lang="en-US" cap="none" dirty="0"/>
              <a:t>Provided by APH</a:t>
            </a:r>
            <a:br>
              <a:rPr lang="en-US" dirty="0"/>
            </a:br>
            <a:r>
              <a:rPr lang="en-US" dirty="0">
                <a:solidFill>
                  <a:srgbClr val="FFFF00"/>
                </a:solidFill>
              </a:rPr>
              <a:t>Training:</a:t>
            </a:r>
            <a:r>
              <a:rPr lang="en-US" dirty="0"/>
              <a:t> </a:t>
            </a:r>
            <a:r>
              <a:rPr lang="en-US" cap="none" dirty="0"/>
              <a:t>Provided by WSSB-employed trainers</a:t>
            </a:r>
            <a:br>
              <a:rPr lang="en-US" cap="none" dirty="0"/>
            </a:br>
            <a:r>
              <a:rPr lang="en-US" cap="none" dirty="0">
                <a:solidFill>
                  <a:srgbClr val="FFFF00"/>
                </a:solidFill>
              </a:rPr>
              <a:t>REGION:</a:t>
            </a:r>
            <a:r>
              <a:rPr lang="en-US" cap="none" dirty="0"/>
              <a:t> Northwestern U.S. and Pacific Rim</a:t>
            </a:r>
            <a:endParaRPr lang="en-US" dirty="0"/>
          </a:p>
        </p:txBody>
      </p:sp>
      <p:pic>
        <p:nvPicPr>
          <p:cNvPr id="13" name="Picture Placeholder 12" descr="Map of the U.S. and outerlying territories. 6 regions are color-coded: Northeast, Southeast, Northcentral, Southcentral, Northwest, and Southwest. NW region covers: Washington, Oregon, Idaho, Montana, Wyoming, Alaska, Hawaii, Guam, Northern Mariana Islands, American Samoa">
            <a:extLst>
              <a:ext uri="{FF2B5EF4-FFF2-40B4-BE49-F238E27FC236}">
                <a16:creationId xmlns:a16="http://schemas.microsoft.com/office/drawing/2014/main" id="{86DDF816-006F-41E3-A2D4-95816A68549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>
            <a:fillRect/>
          </a:stretch>
        </p:blipFill>
        <p:spPr>
          <a:xfrm>
            <a:off x="2197189" y="1938301"/>
            <a:ext cx="7797622" cy="4366669"/>
          </a:xfrm>
        </p:spPr>
      </p:pic>
    </p:spTree>
    <p:extLst>
      <p:ext uri="{BB962C8B-B14F-4D97-AF65-F5344CB8AC3E}">
        <p14:creationId xmlns:p14="http://schemas.microsoft.com/office/powerpoint/2010/main" val="17109964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E5F11-B7B9-4B80-8C6A-A8A7A7190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156" y="892177"/>
            <a:ext cx="8421688" cy="1325563"/>
          </a:xfrm>
        </p:spPr>
        <p:txBody>
          <a:bodyPr anchor="ctr">
            <a:normAutofit/>
          </a:bodyPr>
          <a:lstStyle/>
          <a:p>
            <a:r>
              <a:rPr lang="en-US" sz="3600" b="1" dirty="0">
                <a:solidFill>
                  <a:srgbClr val="FFFF00"/>
                </a:solidFill>
              </a:rPr>
              <a:t>CATT-NW vision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8AFAA9-633A-475C-B8ED-840A34F729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3104" y="2457443"/>
            <a:ext cx="2882475" cy="823912"/>
          </a:xfrm>
        </p:spPr>
        <p:txBody>
          <a:bodyPr anchor="b">
            <a:norm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RESEARCH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C8FAC569-92D4-E308-0B7D-51306497CC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47665" y="2457443"/>
            <a:ext cx="2896671" cy="823912"/>
          </a:xfrm>
        </p:spPr>
        <p:txBody>
          <a:bodyPr/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TRAINING</a:t>
            </a:r>
          </a:p>
        </p:txBody>
      </p:sp>
      <p:pic>
        <p:nvPicPr>
          <p:cNvPr id="11" name="Content Placeholder 10" descr="Blue megaphone with sound wave ribbons">
            <a:extLst>
              <a:ext uri="{FF2B5EF4-FFF2-40B4-BE49-F238E27FC236}">
                <a16:creationId xmlns:a16="http://schemas.microsoft.com/office/drawing/2014/main" id="{A9CFF577-5630-4BA2-BC94-9815A9F6FE9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4688602" y="3514319"/>
            <a:ext cx="2814796" cy="1998662"/>
          </a:xfrm>
        </p:spPr>
      </p:pic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B692697F-78C5-5D08-CCB0-B29E49DC5859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7962396" y="2457443"/>
            <a:ext cx="3218480" cy="823912"/>
          </a:xfrm>
        </p:spPr>
        <p:txBody>
          <a:bodyPr/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COMMUNITY</a:t>
            </a:r>
          </a:p>
        </p:txBody>
      </p:sp>
      <p:pic>
        <p:nvPicPr>
          <p:cNvPr id="17" name="Content Placeholder 16" descr="Pyramid of large falling stones on beach">
            <a:extLst>
              <a:ext uri="{FF2B5EF4-FFF2-40B4-BE49-F238E27FC236}">
                <a16:creationId xmlns:a16="http://schemas.microsoft.com/office/drawing/2014/main" id="{00C022CE-6D74-4FF6-AF9D-0657AABE269F}"/>
              </a:ext>
            </a:extLst>
          </p:cNvPr>
          <p:cNvPicPr>
            <a:picLocks noGrp="1" noChangeAspect="1"/>
          </p:cNvPicPr>
          <p:nvPr>
            <p:ph sz="half" idx="14"/>
          </p:nvPr>
        </p:nvPicPr>
        <p:blipFill>
          <a:blip r:embed="rId3"/>
          <a:stretch>
            <a:fillRect/>
          </a:stretch>
        </p:blipFill>
        <p:spPr>
          <a:xfrm>
            <a:off x="8130186" y="3552683"/>
            <a:ext cx="2882900" cy="1921933"/>
          </a:xfrm>
        </p:spPr>
      </p:pic>
      <p:pic>
        <p:nvPicPr>
          <p:cNvPr id="15" name="Picture 2" descr="A cartoon of 8 figures aligned in a circle  of puzzle pieces">
            <a:extLst>
              <a:ext uri="{FF2B5EF4-FFF2-40B4-BE49-F238E27FC236}">
                <a16:creationId xmlns:a16="http://schemas.microsoft.com/office/drawing/2014/main" id="{3A8EAF26-DCE3-4C13-9A76-1E04D58A0B9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375" y="3514320"/>
            <a:ext cx="2033932" cy="19986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797280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0DF54-5130-42D5-B288-A91D02BA5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9691" y="894445"/>
            <a:ext cx="8852617" cy="1325563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FFFF00"/>
                </a:solidFill>
              </a:rPr>
              <a:t>CATT-NW goal*:</a:t>
            </a:r>
            <a:br>
              <a:rPr lang="en-US" sz="4000" b="1" dirty="0">
                <a:solidFill>
                  <a:srgbClr val="FFFF00"/>
                </a:solidFill>
              </a:rPr>
            </a:br>
            <a:r>
              <a:rPr lang="en-US" sz="3100" b="0" cap="none" dirty="0"/>
              <a:t>Promote Blind And Low Vision Students’ Interdependent And Proficient Use Of Technology</a:t>
            </a:r>
            <a:endParaRPr lang="en-US" sz="31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F2AFBD-5C16-44F1-A610-8D6D8E1815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3104" y="2776936"/>
            <a:ext cx="2882475" cy="329821"/>
          </a:xfrm>
        </p:spPr>
        <p:txBody>
          <a:bodyPr anchor="t"/>
          <a:lstStyle/>
          <a:p>
            <a:r>
              <a:rPr lang="en-US" b="1" dirty="0">
                <a:solidFill>
                  <a:srgbClr val="FFFF00"/>
                </a:solidFill>
              </a:rPr>
              <a:t>Objective #1: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E5D34B-AF47-4059-9A19-884CAB4B61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43104" y="3238960"/>
            <a:ext cx="2882475" cy="2593514"/>
          </a:xfrm>
        </p:spPr>
        <p:txBody>
          <a:bodyPr>
            <a:normAutofit/>
          </a:bodyPr>
          <a:lstStyle/>
          <a:p>
            <a:r>
              <a:rPr lang="en-US" sz="2000" dirty="0"/>
              <a:t>Improve community infrastructure for accessible information and technology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8FD798-4622-4632-9502-95777BB047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47665" y="2776936"/>
            <a:ext cx="2896671" cy="329821"/>
          </a:xfrm>
        </p:spPr>
        <p:txBody>
          <a:bodyPr anchor="t"/>
          <a:lstStyle/>
          <a:p>
            <a:r>
              <a:rPr lang="en-US" b="1" dirty="0">
                <a:solidFill>
                  <a:srgbClr val="FFFF00"/>
                </a:solidFill>
              </a:rPr>
              <a:t>Objective #2: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2A1ACB-13CC-4C08-9139-F66EE778CA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7665" y="3238960"/>
            <a:ext cx="2896671" cy="2593514"/>
          </a:xfrm>
        </p:spPr>
        <p:txBody>
          <a:bodyPr>
            <a:normAutofit/>
          </a:bodyPr>
          <a:lstStyle/>
          <a:p>
            <a:r>
              <a:rPr lang="en-US" sz="2000" dirty="0"/>
              <a:t>Train educators, families, and community partners on critical technologies, universal design, and accessible media and pedagogy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1FE180-0C44-4D84-BE57-7E9698ACBEFB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066421" y="2776936"/>
            <a:ext cx="2882475" cy="329821"/>
          </a:xfrm>
        </p:spPr>
        <p:txBody>
          <a:bodyPr anchor="t"/>
          <a:lstStyle/>
          <a:p>
            <a:r>
              <a:rPr lang="en-US" b="1" dirty="0">
                <a:solidFill>
                  <a:srgbClr val="FFFF00"/>
                </a:solidFill>
              </a:rPr>
              <a:t>Objective #3: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A22088D-9B76-41ED-9FC1-13947400EA82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066421" y="3238960"/>
            <a:ext cx="2882475" cy="2593514"/>
          </a:xfrm>
        </p:spPr>
        <p:txBody>
          <a:bodyPr>
            <a:normAutofit/>
          </a:bodyPr>
          <a:lstStyle/>
          <a:p>
            <a:r>
              <a:rPr lang="en-US" sz="2000" dirty="0"/>
              <a:t>Create self-sustaining communities of practice with a shared interest in AT</a:t>
            </a:r>
          </a:p>
        </p:txBody>
      </p:sp>
    </p:spTree>
    <p:extLst>
      <p:ext uri="{BB962C8B-B14F-4D97-AF65-F5344CB8AC3E}">
        <p14:creationId xmlns:p14="http://schemas.microsoft.com/office/powerpoint/2010/main" val="41462038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D0E59-4C68-4F87-9821-23C69713D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CATT-NW Team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A49E2A-E51F-4DB7-B643-0BACFA4CDF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31965" y="3661286"/>
            <a:ext cx="2157222" cy="343061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1800" dirty="0">
                <a:solidFill>
                  <a:srgbClr val="FFFF00"/>
                </a:solidFill>
              </a:rPr>
              <a:t>Ting Siu</a:t>
            </a:r>
            <a:r>
              <a:rPr lang="en-US" sz="1800" dirty="0"/>
              <a:t>, TVI/COMS, PH.D</a:t>
            </a:r>
          </a:p>
          <a:p>
            <a:pPr>
              <a:spcBef>
                <a:spcPts val="0"/>
              </a:spcBef>
            </a:pPr>
            <a:r>
              <a:rPr lang="en-US" sz="1800" i="1" dirty="0"/>
              <a:t>Coordinator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584E2DE-7061-44CB-A94B-5555484F9744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3849262" y="3654378"/>
            <a:ext cx="1828800" cy="343061"/>
          </a:xfrm>
        </p:spPr>
        <p:txBody>
          <a:bodyPr/>
          <a:lstStyle/>
          <a:p>
            <a:r>
              <a:rPr lang="en-US" sz="1800" dirty="0">
                <a:solidFill>
                  <a:srgbClr val="FFFF00"/>
                </a:solidFill>
              </a:rPr>
              <a:t>Sam Fields</a:t>
            </a:r>
          </a:p>
          <a:p>
            <a:pPr>
              <a:spcBef>
                <a:spcPts val="0"/>
              </a:spcBef>
            </a:pPr>
            <a:r>
              <a:rPr lang="en-US" sz="1800" i="1" dirty="0"/>
              <a:t>Admin Assistant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7AF403D-91FB-404C-9346-862EFEC3564F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6198355" y="3654378"/>
            <a:ext cx="2105135" cy="343061"/>
          </a:xfrm>
        </p:spPr>
        <p:txBody>
          <a:bodyPr/>
          <a:lstStyle/>
          <a:p>
            <a:r>
              <a:rPr lang="en-US" sz="1800" dirty="0">
                <a:solidFill>
                  <a:srgbClr val="FFFF00"/>
                </a:solidFill>
              </a:rPr>
              <a:t>AT Trainer</a:t>
            </a:r>
          </a:p>
          <a:p>
            <a:pPr>
              <a:spcBef>
                <a:spcPts val="0"/>
              </a:spcBef>
            </a:pPr>
            <a:r>
              <a:rPr lang="en-US" sz="1800" i="1" dirty="0"/>
              <a:t>Low vision tech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EE34DCC-0789-4B21-A328-FF554B1B07BE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8759806" y="3654378"/>
            <a:ext cx="1828800" cy="343061"/>
          </a:xfrm>
        </p:spPr>
        <p:txBody>
          <a:bodyPr/>
          <a:lstStyle/>
          <a:p>
            <a:r>
              <a:rPr lang="en-US" sz="1800" dirty="0">
                <a:solidFill>
                  <a:srgbClr val="FFFF00"/>
                </a:solidFill>
              </a:rPr>
              <a:t>AT Trainer</a:t>
            </a:r>
          </a:p>
          <a:p>
            <a:pPr>
              <a:spcBef>
                <a:spcPts val="0"/>
              </a:spcBef>
            </a:pPr>
            <a:r>
              <a:rPr lang="en-US" sz="1800" i="1" dirty="0"/>
              <a:t>Nonvisual tech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9935192B-6592-4598-9D51-CFDF6F0A854F}"/>
              </a:ext>
            </a:extLst>
          </p:cNvPr>
          <p:cNvSpPr>
            <a:spLocks noGrp="1"/>
          </p:cNvSpPr>
          <p:nvPr>
            <p:ph type="body" idx="25"/>
          </p:nvPr>
        </p:nvSpPr>
        <p:spPr>
          <a:xfrm>
            <a:off x="1500168" y="5997962"/>
            <a:ext cx="1828800" cy="343061"/>
          </a:xfrm>
        </p:spPr>
        <p:txBody>
          <a:bodyPr/>
          <a:lstStyle/>
          <a:p>
            <a:r>
              <a:rPr lang="en-US" sz="1400" i="1" dirty="0"/>
              <a:t>Consultant</a:t>
            </a:r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6B09ED3A-8EC7-42CA-B68B-1377E5460E75}"/>
              </a:ext>
            </a:extLst>
          </p:cNvPr>
          <p:cNvSpPr>
            <a:spLocks noGrp="1"/>
          </p:cNvSpPr>
          <p:nvPr>
            <p:ph type="body" idx="30"/>
          </p:nvPr>
        </p:nvSpPr>
        <p:spPr>
          <a:xfrm>
            <a:off x="3849262" y="5997962"/>
            <a:ext cx="1828800" cy="343061"/>
          </a:xfrm>
        </p:spPr>
        <p:txBody>
          <a:bodyPr/>
          <a:lstStyle/>
          <a:p>
            <a:r>
              <a:rPr lang="en-US" sz="1400" i="1" dirty="0"/>
              <a:t>Consultant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3E07A9F3-763B-41EA-AC65-8EDB2CA31B8A}"/>
              </a:ext>
            </a:extLst>
          </p:cNvPr>
          <p:cNvSpPr>
            <a:spLocks noGrp="1"/>
          </p:cNvSpPr>
          <p:nvPr>
            <p:ph type="body" idx="31"/>
          </p:nvPr>
        </p:nvSpPr>
        <p:spPr>
          <a:xfrm>
            <a:off x="6339926" y="5997962"/>
            <a:ext cx="1828800" cy="343061"/>
          </a:xfrm>
        </p:spPr>
        <p:txBody>
          <a:bodyPr/>
          <a:lstStyle/>
          <a:p>
            <a:r>
              <a:rPr lang="en-US" sz="1400" i="1" dirty="0"/>
              <a:t>Consultant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7E484450-BE48-4C65-AEE1-5650AAC06067}"/>
              </a:ext>
            </a:extLst>
          </p:cNvPr>
          <p:cNvSpPr>
            <a:spLocks noGrp="1"/>
          </p:cNvSpPr>
          <p:nvPr>
            <p:ph type="body" idx="32"/>
          </p:nvPr>
        </p:nvSpPr>
        <p:spPr>
          <a:xfrm>
            <a:off x="8759806" y="5997962"/>
            <a:ext cx="1828800" cy="343061"/>
          </a:xfrm>
        </p:spPr>
        <p:txBody>
          <a:bodyPr/>
          <a:lstStyle/>
          <a:p>
            <a:r>
              <a:rPr lang="en-US" sz="1400" i="1" dirty="0"/>
              <a:t>Consultant</a:t>
            </a:r>
          </a:p>
        </p:txBody>
      </p:sp>
      <p:pic>
        <p:nvPicPr>
          <p:cNvPr id="30" name="Picture Placeholder 29" descr="Question mark on green pastel background">
            <a:extLst>
              <a:ext uri="{FF2B5EF4-FFF2-40B4-BE49-F238E27FC236}">
                <a16:creationId xmlns:a16="http://schemas.microsoft.com/office/drawing/2014/main" id="{8B0BBCCA-65AB-4523-8656-A6DA46E882EA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2"/>
          <a:srcRect l="12500" r="12500"/>
          <a:stretch>
            <a:fillRect/>
          </a:stretch>
        </p:blipFill>
        <p:spPr>
          <a:xfrm>
            <a:off x="9136814" y="4772459"/>
            <a:ext cx="1066800" cy="1066800"/>
          </a:xfrm>
        </p:spPr>
      </p:pic>
      <p:pic>
        <p:nvPicPr>
          <p:cNvPr id="37" name="Picture Placeholder 36" descr="Question mark on green pastel background">
            <a:extLst>
              <a:ext uri="{FF2B5EF4-FFF2-40B4-BE49-F238E27FC236}">
                <a16:creationId xmlns:a16="http://schemas.microsoft.com/office/drawing/2014/main" id="{3A59FC15-5FC0-4CCA-8050-DDBAE3C737BF}"/>
              </a:ext>
            </a:extLst>
          </p:cNvPr>
          <p:cNvPicPr>
            <a:picLocks noGrp="1" noChangeAspect="1"/>
          </p:cNvPicPr>
          <p:nvPr>
            <p:ph type="pic" sz="quarter" idx="38"/>
          </p:nvPr>
        </p:nvPicPr>
        <p:blipFill>
          <a:blip r:embed="rId2"/>
          <a:srcRect l="12500" r="12500"/>
          <a:stretch>
            <a:fillRect/>
          </a:stretch>
        </p:blipFill>
        <p:spPr>
          <a:xfrm>
            <a:off x="6655584" y="4772459"/>
            <a:ext cx="1066800" cy="1066800"/>
          </a:xfrm>
        </p:spPr>
      </p:pic>
      <p:pic>
        <p:nvPicPr>
          <p:cNvPr id="48" name="Picture Placeholder 47" descr="Question mark on green pastel background">
            <a:extLst>
              <a:ext uri="{FF2B5EF4-FFF2-40B4-BE49-F238E27FC236}">
                <a16:creationId xmlns:a16="http://schemas.microsoft.com/office/drawing/2014/main" id="{024BE851-C24C-4356-8189-16C832EDE7A2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/>
          <a:srcRect l="12500" r="12500"/>
          <a:stretch>
            <a:fillRect/>
          </a:stretch>
        </p:blipFill>
        <p:spPr>
          <a:xfrm>
            <a:off x="4226270" y="4772459"/>
            <a:ext cx="1066800" cy="1066800"/>
          </a:xfrm>
        </p:spPr>
      </p:pic>
      <p:pic>
        <p:nvPicPr>
          <p:cNvPr id="53" name="Picture Placeholder 52" descr="Question mark on green pastel background">
            <a:extLst>
              <a:ext uri="{FF2B5EF4-FFF2-40B4-BE49-F238E27FC236}">
                <a16:creationId xmlns:a16="http://schemas.microsoft.com/office/drawing/2014/main" id="{276F2328-E8A2-46A8-83B8-5BBC5FFDAB4C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2"/>
          <a:srcRect l="12500" r="12500"/>
          <a:stretch>
            <a:fillRect/>
          </a:stretch>
        </p:blipFill>
        <p:spPr>
          <a:xfrm>
            <a:off x="1877176" y="4772459"/>
            <a:ext cx="1066800" cy="1066800"/>
          </a:xfrm>
        </p:spPr>
      </p:pic>
      <p:pic>
        <p:nvPicPr>
          <p:cNvPr id="320" name="Picture Placeholder 319" descr="Different colored question marks">
            <a:extLst>
              <a:ext uri="{FF2B5EF4-FFF2-40B4-BE49-F238E27FC236}">
                <a16:creationId xmlns:a16="http://schemas.microsoft.com/office/drawing/2014/main" id="{5555FE7D-88E7-475C-B722-D288814BFE6F}"/>
              </a:ext>
            </a:extLst>
          </p:cNvPr>
          <p:cNvPicPr>
            <a:picLocks noGrp="1" noChangeAspect="1"/>
          </p:cNvPicPr>
          <p:nvPr>
            <p:ph type="pic" sz="quarter" idx="37"/>
          </p:nvPr>
        </p:nvPicPr>
        <p:blipFill>
          <a:blip r:embed="rId3"/>
          <a:srcRect l="21874" r="21874"/>
          <a:stretch>
            <a:fillRect/>
          </a:stretch>
        </p:blipFill>
        <p:spPr/>
      </p:pic>
      <p:pic>
        <p:nvPicPr>
          <p:cNvPr id="62" name="Picture Placeholder 61" descr="Different colored question marks">
            <a:extLst>
              <a:ext uri="{FF2B5EF4-FFF2-40B4-BE49-F238E27FC236}">
                <a16:creationId xmlns:a16="http://schemas.microsoft.com/office/drawing/2014/main" id="{99545CAF-E618-4981-B791-17FC8C983F45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l="21874" r="21874"/>
          <a:stretch>
            <a:fillRect/>
          </a:stretch>
        </p:blipFill>
        <p:spPr/>
      </p:pic>
      <p:pic>
        <p:nvPicPr>
          <p:cNvPr id="328" name="Picture Placeholder 327" descr="A middle-aged woman of asian descent, with short hair tucked behind one ear. She smiles at the camera and wears a white shirt with navy blazer.">
            <a:extLst>
              <a:ext uri="{FF2B5EF4-FFF2-40B4-BE49-F238E27FC236}">
                <a16:creationId xmlns:a16="http://schemas.microsoft.com/office/drawing/2014/main" id="{5B340CF7-13DD-4280-A314-B2B30E274C6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/>
          <a:stretch>
            <a:fillRect/>
          </a:stretch>
        </p:blipFill>
        <p:spPr/>
      </p:pic>
      <p:pic>
        <p:nvPicPr>
          <p:cNvPr id="336" name="Picture Placeholder 335" descr="A young Caucasian woman with long silvery hair that falls behind her shoulders. She smiles at the camera and wears a v-neck black blouse">
            <a:extLst>
              <a:ext uri="{FF2B5EF4-FFF2-40B4-BE49-F238E27FC236}">
                <a16:creationId xmlns:a16="http://schemas.microsoft.com/office/drawing/2014/main" id="{EA9B3810-1122-4129-BC1E-5D1E80656AE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/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550799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2D651-7C6E-426D-BF2A-B6EC48B9E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Tech Trainer Roles</a:t>
            </a:r>
            <a:endParaRPr lang="en-US" sz="3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B0451-A956-452D-8F41-DBF2362970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solidFill>
            <a:schemeClr val="accent6"/>
          </a:solidFill>
        </p:spPr>
        <p:txBody>
          <a:bodyPr anchor="ctr"/>
          <a:lstStyle/>
          <a:p>
            <a:pPr algn="ctr"/>
            <a:r>
              <a:rPr lang="en-US" sz="2800" kern="1200" spc="150" baseline="0" dirty="0">
                <a:latin typeface="Tenorite"/>
                <a:ea typeface="+mn-ea"/>
                <a:cs typeface="+mn-cs"/>
              </a:rPr>
              <a:t>Strategy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579AE8-A3E2-4135-A698-1DE694817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43104" y="3614266"/>
            <a:ext cx="2882475" cy="1997867"/>
          </a:xfrm>
          <a:solidFill>
            <a:schemeClr val="tx1"/>
          </a:solidFill>
        </p:spPr>
        <p:txBody>
          <a:bodyPr>
            <a:normAutofit/>
          </a:bodyPr>
          <a:lstStyle/>
          <a:p>
            <a:pPr marL="285750" lvl="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spc="50" baseline="0" dirty="0">
                <a:solidFill>
                  <a:schemeClr val="bg1"/>
                </a:solidFill>
                <a:latin typeface="+mn-lt"/>
              </a:rPr>
              <a:t>Proactive problem-solving</a:t>
            </a:r>
          </a:p>
          <a:p>
            <a:pPr marL="285750" lvl="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spc="50" baseline="0" dirty="0">
                <a:solidFill>
                  <a:schemeClr val="bg1"/>
                </a:solidFill>
                <a:latin typeface="+mn-lt"/>
              </a:rPr>
              <a:t>Efficient trouble shooting</a:t>
            </a:r>
          </a:p>
          <a:p>
            <a:pPr marL="285750" lvl="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Attention to detail</a:t>
            </a:r>
            <a:endParaRPr lang="en-US" sz="1800" spc="50" baseline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919C34-50F7-4650-9D53-742DBB5597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solidFill>
            <a:schemeClr val="accent6"/>
          </a:solidFill>
        </p:spPr>
        <p:txBody>
          <a:bodyPr anchor="ctr"/>
          <a:lstStyle/>
          <a:p>
            <a:pPr algn="ctr"/>
            <a:r>
              <a:rPr lang="en-US" sz="2800" kern="1200" spc="150" baseline="0" dirty="0">
                <a:latin typeface="Tenorite"/>
                <a:ea typeface="+mn-ea"/>
                <a:cs typeface="+mn-cs"/>
              </a:rPr>
              <a:t>Education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F110C7-2620-49E2-B376-55C302A72B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7665" y="3614266"/>
            <a:ext cx="2896671" cy="1997867"/>
          </a:xfrm>
          <a:solidFill>
            <a:schemeClr val="tx1"/>
          </a:solidFill>
        </p:spPr>
        <p:txBody>
          <a:bodyPr>
            <a:normAutofit/>
          </a:bodyPr>
          <a:lstStyle/>
          <a:p>
            <a:pPr marL="285750" lvl="0" indent="-285750" algn="l" defTabSz="6667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sz="1800" kern="1200" spc="50" baseline="0" dirty="0">
                <a:solidFill>
                  <a:schemeClr val="bg1"/>
                </a:solidFill>
                <a:latin typeface="Tenorite"/>
                <a:ea typeface="+mn-ea"/>
                <a:cs typeface="+mn-cs"/>
              </a:rPr>
              <a:t>Provide direct service and technical assistance</a:t>
            </a:r>
          </a:p>
          <a:p>
            <a:pPr marL="285750" lvl="0" indent="-285750" algn="l" defTabSz="6667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sz="1800" kern="1200" spc="50" baseline="0" dirty="0">
                <a:solidFill>
                  <a:schemeClr val="bg1"/>
                </a:solidFill>
                <a:latin typeface="Tenorite"/>
                <a:ea typeface="+mn-ea"/>
                <a:cs typeface="+mn-cs"/>
              </a:rPr>
              <a:t>Advocate for information accessibility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AF40D01-24DF-4C9B-9AFF-3024EA8CC6E3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solidFill>
            <a:schemeClr val="accent6"/>
          </a:solidFill>
        </p:spPr>
        <p:txBody>
          <a:bodyPr anchor="ctr"/>
          <a:lstStyle/>
          <a:p>
            <a:pPr marL="0" lvl="0" algn="ctr"/>
            <a:r>
              <a:rPr lang="en-US" sz="2800" kern="1200" spc="150" baseline="0" dirty="0">
                <a:latin typeface="Tenorite"/>
                <a:ea typeface="+mn-ea"/>
                <a:cs typeface="+mn-cs"/>
              </a:rPr>
              <a:t>Facilitation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7058DDD-CA51-4B21-A128-89FF09E94AE4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066421" y="3614266"/>
            <a:ext cx="2882475" cy="1997867"/>
          </a:xfrm>
          <a:solidFill>
            <a:schemeClr val="tx1"/>
          </a:solidFill>
        </p:spPr>
        <p:txBody>
          <a:bodyPr>
            <a:normAutofit/>
          </a:bodyPr>
          <a:lstStyle/>
          <a:p>
            <a:pPr marL="285750" lvl="0" indent="-285750" algn="l" defTabSz="666750" rtl="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sz="1800" kern="1200" spc="50" baseline="0" dirty="0">
                <a:solidFill>
                  <a:schemeClr val="bg1"/>
                </a:solidFill>
                <a:latin typeface="Tenorite"/>
                <a:ea typeface="+mn-ea"/>
                <a:cs typeface="+mn-cs"/>
              </a:rPr>
              <a:t>Communicate effectively</a:t>
            </a:r>
          </a:p>
          <a:p>
            <a:pPr marL="285750" lvl="0" indent="-285750" algn="l" defTabSz="666750" rtl="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sz="1800" kern="1200" spc="50" baseline="0" dirty="0">
                <a:solidFill>
                  <a:schemeClr val="bg1"/>
                </a:solidFill>
                <a:latin typeface="Tenorite"/>
                <a:ea typeface="+mn-ea"/>
                <a:cs typeface="+mn-cs"/>
              </a:rPr>
              <a:t>Community engagement</a:t>
            </a:r>
          </a:p>
          <a:p>
            <a:pPr marL="285750" lvl="0" indent="-285750" algn="l" defTabSz="666750" rtl="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sz="1800" kern="1200" spc="50" baseline="0" dirty="0">
                <a:solidFill>
                  <a:schemeClr val="bg1"/>
                </a:solidFill>
                <a:latin typeface="Tenorite"/>
                <a:ea typeface="+mn-ea"/>
                <a:cs typeface="+mn-cs"/>
              </a:rPr>
              <a:t>Build relationships</a:t>
            </a:r>
          </a:p>
        </p:txBody>
      </p:sp>
    </p:spTree>
    <p:extLst>
      <p:ext uri="{BB962C8B-B14F-4D97-AF65-F5344CB8AC3E}">
        <p14:creationId xmlns:p14="http://schemas.microsoft.com/office/powerpoint/2010/main" val="5991022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7762301-F83A-4BEA-9D11-E6C99FB57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Tech Trainer responsibilities</a:t>
            </a:r>
          </a:p>
        </p:txBody>
      </p:sp>
      <p:graphicFrame>
        <p:nvGraphicFramePr>
          <p:cNvPr id="33" name="Content Placeholder 3" descr="Timeline Placeholder ">
            <a:extLst>
              <a:ext uri="{FF2B5EF4-FFF2-40B4-BE49-F238E27FC236}">
                <a16:creationId xmlns:a16="http://schemas.microsoft.com/office/drawing/2014/main" id="{7BC1F95D-CCD2-421B-B06B-706699FAAD5D}"/>
              </a:ext>
            </a:extLst>
          </p:cNvPr>
          <p:cNvGraphicFramePr>
            <a:graphicFrameLocks noGrp="1"/>
          </p:cNvGraphicFramePr>
          <p:nvPr>
            <p:ph type="dgm" sz="quarter" idx="4294967295"/>
            <p:extLst>
              <p:ext uri="{D42A27DB-BD31-4B8C-83A1-F6EECF244321}">
                <p14:modId xmlns:p14="http://schemas.microsoft.com/office/powerpoint/2010/main" val="2574286211"/>
              </p:ext>
            </p:extLst>
          </p:nvPr>
        </p:nvGraphicFramePr>
        <p:xfrm>
          <a:off x="838200" y="2111375"/>
          <a:ext cx="10515600" cy="37449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628649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09679-DADF-40E8-8443-2AD1C9CC2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6874" y="1069182"/>
            <a:ext cx="5562025" cy="1204912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AT Trainer positions:</a:t>
            </a:r>
            <a:br>
              <a:rPr lang="en-US" sz="3600" dirty="0"/>
            </a:br>
            <a:r>
              <a:rPr lang="en-US" sz="3100" cap="none" dirty="0"/>
              <a:t>What’s The Difference?</a:t>
            </a:r>
            <a:endParaRPr lang="en-US" sz="31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186A2B-2B80-4D44-822A-AC16B35F73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76875" y="3018622"/>
            <a:ext cx="5562026" cy="2770196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Nonvisual tech:</a:t>
            </a:r>
            <a:r>
              <a:rPr lang="en-US" sz="2400" dirty="0"/>
              <a:t> Professional-level braille, screen reader, and tactile media interpretation skills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Both positions:</a:t>
            </a:r>
            <a:r>
              <a:rPr lang="en-US" sz="2400" dirty="0"/>
              <a:t> Knowledge of access and assistive technology and related workflows for visual, auditory, and tactile engagement with information</a:t>
            </a:r>
          </a:p>
        </p:txBody>
      </p:sp>
    </p:spTree>
    <p:extLst>
      <p:ext uri="{BB962C8B-B14F-4D97-AF65-F5344CB8AC3E}">
        <p14:creationId xmlns:p14="http://schemas.microsoft.com/office/powerpoint/2010/main" val="63656348"/>
      </p:ext>
    </p:extLst>
  </p:cSld>
  <p:clrMapOvr>
    <a:masterClrMapping/>
  </p:clrMapOvr>
</p:sld>
</file>

<file path=ppt/theme/theme1.xml><?xml version="1.0" encoding="utf-8"?>
<a:theme xmlns:a="http://schemas.openxmlformats.org/drawingml/2006/main" name="Text">
  <a:themeElements>
    <a:clrScheme name="Custom 14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9E6DF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56">
      <a:majorFont>
        <a:latin typeface="Tenorite"/>
        <a:ea typeface=""/>
        <a:cs typeface=""/>
      </a:majorFont>
      <a:minorFont>
        <a:latin typeface="Tenorit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nimalist Presentation_tm67328976_Win32_LW_SL_v3" id="{B5A5B451-F186-4F05-917D-430247B33515}" vid="{C0610F80-F57F-4E6B-A096-3AEBDD5FC54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FD6FE22-81A0-4500-AFD0-342D21BB9A2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9C43685-694E-4579-B109-3C418D49DA65}">
  <ds:schemaRefs>
    <ds:schemaRef ds:uri="http://www.w3.org/XML/1998/namespace"/>
    <ds:schemaRef ds:uri="http://schemas.microsoft.com/office/2006/metadata/properties"/>
    <ds:schemaRef ds:uri="16c05727-aa75-4e4a-9b5f-8a80a1165891"/>
    <ds:schemaRef ds:uri="http://schemas.microsoft.com/sharepoint/v3"/>
    <ds:schemaRef ds:uri="http://purl.org/dc/elements/1.1/"/>
    <ds:schemaRef ds:uri="http://purl.org/dc/terms/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230e9df3-be65-4c73-a93b-d1236ebd677e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CC96B61E-1B64-430F-934F-7D1B9002802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{9A359364-F30C-458E-8C7E-AE43EAFECE6D}tf67328976_win32</Template>
  <TotalTime>588</TotalTime>
  <Words>607</Words>
  <Application>Microsoft Office PowerPoint</Application>
  <PresentationFormat>Widescreen</PresentationFormat>
  <Paragraphs>103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Tenorite</vt:lpstr>
      <vt:lpstr>Wingdings</vt:lpstr>
      <vt:lpstr>Text</vt:lpstr>
      <vt:lpstr>Northwest  Center for Assistive Technology Training  (CATT-NW) Washington State School for the Blind (WSSB)</vt:lpstr>
      <vt:lpstr>Funded by: American Printing house for the Blind (APH)  and: Alabama Institute for deaf and blind (AIDB)</vt:lpstr>
      <vt:lpstr>Devices: Provided by APH Training: Provided by WSSB-employed trainers REGION: Northwestern U.S. and Pacific Rim</vt:lpstr>
      <vt:lpstr>CATT-NW vision</vt:lpstr>
      <vt:lpstr>CATT-NW goal*: Promote Blind And Low Vision Students’ Interdependent And Proficient Use Of Technology</vt:lpstr>
      <vt:lpstr>CATT-NW Team</vt:lpstr>
      <vt:lpstr>Tech Trainer Roles</vt:lpstr>
      <vt:lpstr>Tech Trainer responsibilities</vt:lpstr>
      <vt:lpstr>AT Trainer positions: What’s The Difference?</vt:lpstr>
      <vt:lpstr>Tech Trainer requirements</vt:lpstr>
      <vt:lpstr>Tech Trainer fine print</vt:lpstr>
      <vt:lpstr>THANK YOU for attending!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Northwest  Center for Assistive Technology Training (CATT-NW) Washington State School for the Blind (WSSB)</dc:title>
  <dc:creator>Yue-Ting Siu</dc:creator>
  <cp:lastModifiedBy>Danya Borowski</cp:lastModifiedBy>
  <cp:revision>25</cp:revision>
  <dcterms:created xsi:type="dcterms:W3CDTF">2023-04-03T17:14:21Z</dcterms:created>
  <dcterms:modified xsi:type="dcterms:W3CDTF">2023-04-13T19:24:09Z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