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5" r:id="rId7"/>
    <p:sldId id="261" r:id="rId8"/>
    <p:sldId id="262" r:id="rId9"/>
    <p:sldId id="263" r:id="rId10"/>
    <p:sldId id="266"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292B16-E469-4A09-876F-2907915FAAF1}"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65C7B4-C1A2-4145-940B-79B294291DF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0463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292B16-E469-4A09-876F-2907915FAAF1}"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65C7B4-C1A2-4145-940B-79B294291DF7}" type="slidenum">
              <a:rPr lang="en-US" smtClean="0"/>
              <a:t>‹#›</a:t>
            </a:fld>
            <a:endParaRPr lang="en-US"/>
          </a:p>
        </p:txBody>
      </p:sp>
    </p:spTree>
    <p:extLst>
      <p:ext uri="{BB962C8B-B14F-4D97-AF65-F5344CB8AC3E}">
        <p14:creationId xmlns:p14="http://schemas.microsoft.com/office/powerpoint/2010/main" val="3151110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292B16-E469-4A09-876F-2907915FAAF1}"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65C7B4-C1A2-4145-940B-79B294291DF7}" type="slidenum">
              <a:rPr lang="en-US" smtClean="0"/>
              <a:t>‹#›</a:t>
            </a:fld>
            <a:endParaRPr lang="en-US"/>
          </a:p>
        </p:txBody>
      </p:sp>
    </p:spTree>
    <p:extLst>
      <p:ext uri="{BB962C8B-B14F-4D97-AF65-F5344CB8AC3E}">
        <p14:creationId xmlns:p14="http://schemas.microsoft.com/office/powerpoint/2010/main" val="251605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292B16-E469-4A09-876F-2907915FAAF1}"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65C7B4-C1A2-4145-940B-79B294291DF7}" type="slidenum">
              <a:rPr lang="en-US" smtClean="0"/>
              <a:t>‹#›</a:t>
            </a:fld>
            <a:endParaRPr lang="en-US"/>
          </a:p>
        </p:txBody>
      </p:sp>
    </p:spTree>
    <p:extLst>
      <p:ext uri="{BB962C8B-B14F-4D97-AF65-F5344CB8AC3E}">
        <p14:creationId xmlns:p14="http://schemas.microsoft.com/office/powerpoint/2010/main" val="3506406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292B16-E469-4A09-876F-2907915FAAF1}"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65C7B4-C1A2-4145-940B-79B294291DF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8891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292B16-E469-4A09-876F-2907915FAAF1}"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65C7B4-C1A2-4145-940B-79B294291DF7}" type="slidenum">
              <a:rPr lang="en-US" smtClean="0"/>
              <a:t>‹#›</a:t>
            </a:fld>
            <a:endParaRPr lang="en-US"/>
          </a:p>
        </p:txBody>
      </p:sp>
    </p:spTree>
    <p:extLst>
      <p:ext uri="{BB962C8B-B14F-4D97-AF65-F5344CB8AC3E}">
        <p14:creationId xmlns:p14="http://schemas.microsoft.com/office/powerpoint/2010/main" val="1180897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292B16-E469-4A09-876F-2907915FAAF1}" type="datetimeFigureOut">
              <a:rPr lang="en-US" smtClean="0"/>
              <a:t>4/12/2023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65C7B4-C1A2-4145-940B-79B294291DF7}" type="slidenum">
              <a:rPr lang="en-US" smtClean="0"/>
              <a:t>‹#›</a:t>
            </a:fld>
            <a:endParaRPr lang="en-US"/>
          </a:p>
        </p:txBody>
      </p:sp>
    </p:spTree>
    <p:extLst>
      <p:ext uri="{BB962C8B-B14F-4D97-AF65-F5344CB8AC3E}">
        <p14:creationId xmlns:p14="http://schemas.microsoft.com/office/powerpoint/2010/main" val="1821246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292B16-E469-4A09-876F-2907915FAAF1}" type="datetimeFigureOut">
              <a:rPr lang="en-US" smtClean="0"/>
              <a:t>4/12/2023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65C7B4-C1A2-4145-940B-79B294291DF7}" type="slidenum">
              <a:rPr lang="en-US" smtClean="0"/>
              <a:t>‹#›</a:t>
            </a:fld>
            <a:endParaRPr lang="en-US"/>
          </a:p>
        </p:txBody>
      </p:sp>
    </p:spTree>
    <p:extLst>
      <p:ext uri="{BB962C8B-B14F-4D97-AF65-F5344CB8AC3E}">
        <p14:creationId xmlns:p14="http://schemas.microsoft.com/office/powerpoint/2010/main" val="3593753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A292B16-E469-4A09-876F-2907915FAAF1}" type="datetimeFigureOut">
              <a:rPr lang="en-US" smtClean="0"/>
              <a:t>4/12/2023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565C7B4-C1A2-4145-940B-79B294291DF7}" type="slidenum">
              <a:rPr lang="en-US" smtClean="0"/>
              <a:t>‹#›</a:t>
            </a:fld>
            <a:endParaRPr lang="en-US"/>
          </a:p>
        </p:txBody>
      </p:sp>
    </p:spTree>
    <p:extLst>
      <p:ext uri="{BB962C8B-B14F-4D97-AF65-F5344CB8AC3E}">
        <p14:creationId xmlns:p14="http://schemas.microsoft.com/office/powerpoint/2010/main" val="408880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A292B16-E469-4A09-876F-2907915FAAF1}" type="datetimeFigureOut">
              <a:rPr lang="en-US" smtClean="0"/>
              <a:t>4/12/2023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565C7B4-C1A2-4145-940B-79B294291DF7}" type="slidenum">
              <a:rPr lang="en-US" smtClean="0"/>
              <a:t>‹#›</a:t>
            </a:fld>
            <a:endParaRPr lang="en-US"/>
          </a:p>
        </p:txBody>
      </p:sp>
    </p:spTree>
    <p:extLst>
      <p:ext uri="{BB962C8B-B14F-4D97-AF65-F5344CB8AC3E}">
        <p14:creationId xmlns:p14="http://schemas.microsoft.com/office/powerpoint/2010/main" val="1664962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292B16-E469-4A09-876F-2907915FAAF1}"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65C7B4-C1A2-4145-940B-79B294291DF7}" type="slidenum">
              <a:rPr lang="en-US" smtClean="0"/>
              <a:t>‹#›</a:t>
            </a:fld>
            <a:endParaRPr lang="en-US"/>
          </a:p>
        </p:txBody>
      </p:sp>
    </p:spTree>
    <p:extLst>
      <p:ext uri="{BB962C8B-B14F-4D97-AF65-F5344CB8AC3E}">
        <p14:creationId xmlns:p14="http://schemas.microsoft.com/office/powerpoint/2010/main" val="399541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A292B16-E469-4A09-876F-2907915FAAF1}" type="datetimeFigureOut">
              <a:rPr lang="en-US" smtClean="0"/>
              <a:t>4/12/2023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565C7B4-C1A2-4145-940B-79B294291DF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8625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wssb.wa.gov/services/statewide-technology-servic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aph.org/product/chameleon-2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3944D-0FEB-410E-B8BC-B535D555B6B4}"/>
              </a:ext>
            </a:extLst>
          </p:cNvPr>
          <p:cNvSpPr>
            <a:spLocks noGrp="1"/>
          </p:cNvSpPr>
          <p:nvPr>
            <p:ph type="ctrTitle"/>
          </p:nvPr>
        </p:nvSpPr>
        <p:spPr/>
        <p:txBody>
          <a:bodyPr/>
          <a:lstStyle/>
          <a:p>
            <a:r>
              <a:rPr lang="en-US" dirty="0"/>
              <a:t>WA State School for the Blind</a:t>
            </a:r>
          </a:p>
        </p:txBody>
      </p:sp>
      <p:sp>
        <p:nvSpPr>
          <p:cNvPr id="3" name="Subtitle 2">
            <a:extLst>
              <a:ext uri="{FF2B5EF4-FFF2-40B4-BE49-F238E27FC236}">
                <a16:creationId xmlns:a16="http://schemas.microsoft.com/office/drawing/2014/main" id="{4992C18F-C993-4347-B26B-211338D896A6}"/>
              </a:ext>
            </a:extLst>
          </p:cNvPr>
          <p:cNvSpPr>
            <a:spLocks noGrp="1"/>
          </p:cNvSpPr>
          <p:nvPr>
            <p:ph type="subTitle" idx="1"/>
          </p:nvPr>
        </p:nvSpPr>
        <p:spPr/>
        <p:txBody>
          <a:bodyPr/>
          <a:lstStyle/>
          <a:p>
            <a:r>
              <a:rPr lang="en-US" dirty="0"/>
              <a:t>Bruce.McClanahan@wssb.wa.gov</a:t>
            </a:r>
          </a:p>
          <a:p>
            <a:r>
              <a:rPr lang="en-US" dirty="0"/>
              <a:t>Assistive Technology Specialist for Blind and Low vision</a:t>
            </a:r>
          </a:p>
        </p:txBody>
      </p:sp>
    </p:spTree>
    <p:extLst>
      <p:ext uri="{BB962C8B-B14F-4D97-AF65-F5344CB8AC3E}">
        <p14:creationId xmlns:p14="http://schemas.microsoft.com/office/powerpoint/2010/main" val="2763742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DE3C3-E24B-4801-BAE5-973A43156DA0}"/>
              </a:ext>
            </a:extLst>
          </p:cNvPr>
          <p:cNvSpPr>
            <a:spLocks noGrp="1"/>
          </p:cNvSpPr>
          <p:nvPr>
            <p:ph type="title"/>
          </p:nvPr>
        </p:nvSpPr>
        <p:spPr/>
        <p:txBody>
          <a:bodyPr/>
          <a:lstStyle/>
          <a:p>
            <a:r>
              <a:rPr lang="en-US" dirty="0"/>
              <a:t>Access for Visually Impaired Students with Complex Learning Needs Part 2 FAQ</a:t>
            </a:r>
          </a:p>
        </p:txBody>
      </p:sp>
      <p:sp>
        <p:nvSpPr>
          <p:cNvPr id="3" name="Content Placeholder 2">
            <a:extLst>
              <a:ext uri="{FF2B5EF4-FFF2-40B4-BE49-F238E27FC236}">
                <a16:creationId xmlns:a16="http://schemas.microsoft.com/office/drawing/2014/main" id="{3B3F2280-39CB-4056-B6C0-B0BB236F4AFE}"/>
              </a:ext>
            </a:extLst>
          </p:cNvPr>
          <p:cNvSpPr>
            <a:spLocks noGrp="1"/>
          </p:cNvSpPr>
          <p:nvPr>
            <p:ph idx="1"/>
          </p:nvPr>
        </p:nvSpPr>
        <p:spPr/>
        <p:txBody>
          <a:bodyPr/>
          <a:lstStyle/>
          <a:p>
            <a:pPr lvl="1">
              <a:buClr>
                <a:schemeClr val="tx1"/>
              </a:buClr>
              <a:buFont typeface="Wingdings" panose="05000000000000000000" pitchFamily="2" charset="2"/>
              <a:buChar char="§"/>
            </a:pPr>
            <a:r>
              <a:rPr lang="en-US" sz="2400" dirty="0"/>
              <a:t>VoiceOver and Switch Access Do Not Work Together.  Quick Nav with VoiceOver and a hardware keyboard can be useful.  Sticky keys can be useful.</a:t>
            </a:r>
          </a:p>
          <a:p>
            <a:pPr lvl="1">
              <a:buClr>
                <a:schemeClr val="tx1"/>
              </a:buClr>
              <a:buFont typeface="Wingdings" panose="05000000000000000000" pitchFamily="2" charset="2"/>
              <a:buChar char="§"/>
            </a:pPr>
            <a:r>
              <a:rPr lang="en-US" sz="2400" dirty="0"/>
              <a:t>Keyboard can be tactually labeled.</a:t>
            </a:r>
          </a:p>
          <a:p>
            <a:pPr lvl="1">
              <a:buClr>
                <a:schemeClr val="tx1"/>
              </a:buClr>
              <a:buFont typeface="Wingdings" panose="05000000000000000000" pitchFamily="2" charset="2"/>
              <a:buChar char="§"/>
            </a:pPr>
            <a:r>
              <a:rPr lang="en-US" sz="2400" dirty="0"/>
              <a:t>Large print keyboard such as the </a:t>
            </a:r>
            <a:r>
              <a:rPr lang="en-US" sz="2400" dirty="0" err="1"/>
              <a:t>Clevy</a:t>
            </a:r>
            <a:r>
              <a:rPr lang="en-US" sz="2400" dirty="0"/>
              <a:t>.  Can be Braille labeled.  Use with ChromeVox, Narrator, or VoiceOver.</a:t>
            </a:r>
          </a:p>
          <a:p>
            <a:pPr lvl="1">
              <a:buClr>
                <a:schemeClr val="tx1"/>
              </a:buClr>
              <a:buFont typeface="Wingdings" panose="05000000000000000000" pitchFamily="2" charset="2"/>
              <a:buChar char="§"/>
            </a:pPr>
            <a:r>
              <a:rPr lang="en-US" sz="2400" dirty="0"/>
              <a:t>APH Joy Player</a:t>
            </a:r>
          </a:p>
          <a:p>
            <a:pPr lvl="1">
              <a:buClr>
                <a:schemeClr val="tx1"/>
              </a:buClr>
              <a:buFont typeface="Wingdings" panose="05000000000000000000" pitchFamily="2" charset="2"/>
              <a:buChar char="§"/>
            </a:pPr>
            <a:r>
              <a:rPr lang="en-US" sz="2400" dirty="0"/>
              <a:t>Voice Typing in Google Docs: Windows PC or Chromebook</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4212237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62694-3804-4566-974B-E4279C866BDD}"/>
              </a:ext>
            </a:extLst>
          </p:cNvPr>
          <p:cNvSpPr>
            <a:spLocks noGrp="1"/>
          </p:cNvSpPr>
          <p:nvPr>
            <p:ph type="title"/>
          </p:nvPr>
        </p:nvSpPr>
        <p:spPr/>
        <p:txBody>
          <a:bodyPr/>
          <a:lstStyle/>
          <a:p>
            <a:r>
              <a:rPr lang="en-US" dirty="0"/>
              <a:t>Screen Sharing/Video Magnifiers</a:t>
            </a:r>
          </a:p>
        </p:txBody>
      </p:sp>
      <p:sp>
        <p:nvSpPr>
          <p:cNvPr id="3" name="Content Placeholder 2">
            <a:extLst>
              <a:ext uri="{FF2B5EF4-FFF2-40B4-BE49-F238E27FC236}">
                <a16:creationId xmlns:a16="http://schemas.microsoft.com/office/drawing/2014/main" id="{EED57CC2-59B1-4D6B-B47B-EC7AFC7FA22E}"/>
              </a:ext>
            </a:extLst>
          </p:cNvPr>
          <p:cNvSpPr>
            <a:spLocks noGrp="1"/>
          </p:cNvSpPr>
          <p:nvPr>
            <p:ph idx="1"/>
          </p:nvPr>
        </p:nvSpPr>
        <p:spPr/>
        <p:txBody>
          <a:bodyPr>
            <a:normAutofit/>
          </a:bodyPr>
          <a:lstStyle/>
          <a:p>
            <a:pPr lvl="1">
              <a:buClr>
                <a:schemeClr val="tx1"/>
              </a:buClr>
              <a:buFont typeface="Wingdings" panose="05000000000000000000" pitchFamily="2" charset="2"/>
              <a:buChar char="§"/>
            </a:pPr>
            <a:r>
              <a:rPr lang="en-US" sz="2400" dirty="0"/>
              <a:t>Discussion on screen sharing options</a:t>
            </a:r>
          </a:p>
          <a:p>
            <a:pPr lvl="1">
              <a:buClr>
                <a:schemeClr val="tx1"/>
              </a:buClr>
              <a:buFont typeface="Wingdings" panose="05000000000000000000" pitchFamily="2" charset="2"/>
              <a:buChar char="§"/>
            </a:pPr>
            <a:r>
              <a:rPr lang="en-US" sz="2400" dirty="0"/>
              <a:t>Discussion on video magnifiers</a:t>
            </a:r>
          </a:p>
          <a:p>
            <a:pPr lvl="1">
              <a:buClr>
                <a:schemeClr val="tx1"/>
              </a:buClr>
              <a:buFont typeface="Wingdings" panose="05000000000000000000" pitchFamily="2" charset="2"/>
              <a:buChar char="§"/>
            </a:pPr>
            <a:r>
              <a:rPr lang="en-US" sz="2400" dirty="0"/>
              <a:t>Ogden Resource Center provides the Juno magnifier</a:t>
            </a:r>
          </a:p>
          <a:p>
            <a:pPr lvl="1">
              <a:buClr>
                <a:schemeClr val="tx1"/>
              </a:buClr>
              <a:buFont typeface="Wingdings" panose="05000000000000000000" pitchFamily="2" charset="2"/>
              <a:buChar char="§"/>
            </a:pPr>
            <a:r>
              <a:rPr lang="en-US" sz="2400" dirty="0" err="1"/>
              <a:t>Screencastify</a:t>
            </a:r>
            <a:r>
              <a:rPr lang="en-US" sz="2400" dirty="0"/>
              <a:t>: </a:t>
            </a:r>
            <a:r>
              <a:rPr lang="en-US" sz="2400"/>
              <a:t>Free Chrome App</a:t>
            </a:r>
            <a:endParaRPr lang="en-US" sz="2400" dirty="0"/>
          </a:p>
        </p:txBody>
      </p:sp>
    </p:spTree>
    <p:extLst>
      <p:ext uri="{BB962C8B-B14F-4D97-AF65-F5344CB8AC3E}">
        <p14:creationId xmlns:p14="http://schemas.microsoft.com/office/powerpoint/2010/main" val="1579920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E0B4E-402B-4EDA-B205-FA7EF6DCD957}"/>
              </a:ext>
            </a:extLst>
          </p:cNvPr>
          <p:cNvSpPr>
            <a:spLocks noGrp="1"/>
          </p:cNvSpPr>
          <p:nvPr>
            <p:ph type="title"/>
          </p:nvPr>
        </p:nvSpPr>
        <p:spPr/>
        <p:txBody>
          <a:bodyPr/>
          <a:lstStyle/>
          <a:p>
            <a:r>
              <a:rPr lang="en-US" dirty="0"/>
              <a:t>Statewide Assistive Technology Program </a:t>
            </a:r>
          </a:p>
        </p:txBody>
      </p:sp>
      <p:sp>
        <p:nvSpPr>
          <p:cNvPr id="3" name="Content Placeholder 2">
            <a:extLst>
              <a:ext uri="{FF2B5EF4-FFF2-40B4-BE49-F238E27FC236}">
                <a16:creationId xmlns:a16="http://schemas.microsoft.com/office/drawing/2014/main" id="{62958EBC-05A5-40F0-92F6-054C9EB90CF4}"/>
              </a:ext>
            </a:extLst>
          </p:cNvPr>
          <p:cNvSpPr>
            <a:spLocks noGrp="1"/>
          </p:cNvSpPr>
          <p:nvPr>
            <p:ph idx="1"/>
          </p:nvPr>
        </p:nvSpPr>
        <p:spPr/>
        <p:txBody>
          <a:bodyPr>
            <a:normAutofit/>
          </a:bodyPr>
          <a:lstStyle/>
          <a:p>
            <a:r>
              <a:rPr lang="en-US" sz="2400" dirty="0"/>
              <a:t>Program Goal: Support all assistive technology in use by all blind and low students in the state of Washington.</a:t>
            </a:r>
          </a:p>
        </p:txBody>
      </p:sp>
    </p:spTree>
    <p:extLst>
      <p:ext uri="{BB962C8B-B14F-4D97-AF65-F5344CB8AC3E}">
        <p14:creationId xmlns:p14="http://schemas.microsoft.com/office/powerpoint/2010/main" val="4005402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0558B-964B-4622-804A-652639B7C439}"/>
              </a:ext>
            </a:extLst>
          </p:cNvPr>
          <p:cNvSpPr>
            <a:spLocks noGrp="1"/>
          </p:cNvSpPr>
          <p:nvPr>
            <p:ph type="title"/>
          </p:nvPr>
        </p:nvSpPr>
        <p:spPr/>
        <p:txBody>
          <a:bodyPr/>
          <a:lstStyle/>
          <a:p>
            <a:r>
              <a:rPr lang="en-US" dirty="0"/>
              <a:t>Distance Support</a:t>
            </a:r>
          </a:p>
        </p:txBody>
      </p:sp>
      <p:sp>
        <p:nvSpPr>
          <p:cNvPr id="3" name="Content Placeholder 2">
            <a:extLst>
              <a:ext uri="{FF2B5EF4-FFF2-40B4-BE49-F238E27FC236}">
                <a16:creationId xmlns:a16="http://schemas.microsoft.com/office/drawing/2014/main" id="{0433D6C5-1624-438A-8136-F38661194414}"/>
              </a:ext>
            </a:extLst>
          </p:cNvPr>
          <p:cNvSpPr>
            <a:spLocks noGrp="1"/>
          </p:cNvSpPr>
          <p:nvPr>
            <p:ph idx="1"/>
          </p:nvPr>
        </p:nvSpPr>
        <p:spPr/>
        <p:txBody>
          <a:bodyPr>
            <a:normAutofit/>
          </a:bodyPr>
          <a:lstStyle/>
          <a:p>
            <a:pPr lvl="1">
              <a:buClr>
                <a:schemeClr val="tx1"/>
              </a:buClr>
              <a:buFont typeface="Wingdings" panose="05000000000000000000" pitchFamily="2" charset="2"/>
              <a:buChar char="§"/>
            </a:pPr>
            <a:r>
              <a:rPr lang="en-US" sz="2400" dirty="0">
                <a:solidFill>
                  <a:schemeClr val="tx1"/>
                </a:solidFill>
              </a:rPr>
              <a:t>WSSB Statewide Assistive Technology Web Page: </a:t>
            </a:r>
            <a:r>
              <a:rPr lang="en-US" sz="2400" dirty="0">
                <a:solidFill>
                  <a:schemeClr val="tx1"/>
                </a:solidFill>
                <a:hlinkClick r:id="rId2" tooltip="WSSB Statewide Technology Services"/>
              </a:rPr>
              <a:t>https://www.wssb.wa.gov/services/statewide-technology-services</a:t>
            </a:r>
            <a:r>
              <a:rPr lang="en-US" sz="2400" dirty="0">
                <a:solidFill>
                  <a:schemeClr val="tx1"/>
                </a:solidFill>
              </a:rPr>
              <a:t> </a:t>
            </a:r>
          </a:p>
          <a:p>
            <a:pPr lvl="1">
              <a:buClr>
                <a:schemeClr val="tx1"/>
              </a:buClr>
              <a:buFont typeface="Wingdings" panose="05000000000000000000" pitchFamily="2" charset="2"/>
              <a:buChar char="§"/>
            </a:pPr>
            <a:r>
              <a:rPr lang="en-US" sz="2400" dirty="0">
                <a:solidFill>
                  <a:schemeClr val="tx1"/>
                </a:solidFill>
              </a:rPr>
              <a:t>Email</a:t>
            </a:r>
          </a:p>
          <a:p>
            <a:pPr lvl="1">
              <a:buClr>
                <a:schemeClr val="tx1"/>
              </a:buClr>
              <a:buFont typeface="Wingdings" panose="05000000000000000000" pitchFamily="2" charset="2"/>
              <a:buChar char="§"/>
            </a:pPr>
            <a:r>
              <a:rPr lang="en-US" sz="2400" dirty="0">
                <a:solidFill>
                  <a:schemeClr val="tx1"/>
                </a:solidFill>
              </a:rPr>
              <a:t>Phone</a:t>
            </a:r>
          </a:p>
          <a:p>
            <a:pPr lvl="1">
              <a:buClr>
                <a:schemeClr val="tx1"/>
              </a:buClr>
              <a:buFont typeface="Wingdings" panose="05000000000000000000" pitchFamily="2" charset="2"/>
              <a:buChar char="§"/>
            </a:pPr>
            <a:r>
              <a:rPr lang="en-US" sz="2400" dirty="0">
                <a:solidFill>
                  <a:schemeClr val="tx1"/>
                </a:solidFill>
              </a:rPr>
              <a:t>Zoom or Google Meet</a:t>
            </a:r>
          </a:p>
          <a:p>
            <a:pPr lvl="1">
              <a:buClr>
                <a:schemeClr val="tx1"/>
              </a:buClr>
              <a:buFont typeface="Wingdings" panose="05000000000000000000" pitchFamily="2" charset="2"/>
              <a:buChar char="§"/>
            </a:pPr>
            <a:r>
              <a:rPr lang="en-US" sz="2400" dirty="0">
                <a:solidFill>
                  <a:schemeClr val="tx1"/>
                </a:solidFill>
              </a:rPr>
              <a:t>(Text is used only for contact information, addresses, visit times, etc.)</a:t>
            </a:r>
          </a:p>
        </p:txBody>
      </p:sp>
    </p:spTree>
    <p:extLst>
      <p:ext uri="{BB962C8B-B14F-4D97-AF65-F5344CB8AC3E}">
        <p14:creationId xmlns:p14="http://schemas.microsoft.com/office/powerpoint/2010/main" val="1712035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192D5-61D4-49C9-BCCB-EFD83F1B8E71}"/>
              </a:ext>
            </a:extLst>
          </p:cNvPr>
          <p:cNvSpPr>
            <a:spLocks noGrp="1"/>
          </p:cNvSpPr>
          <p:nvPr>
            <p:ph type="title"/>
          </p:nvPr>
        </p:nvSpPr>
        <p:spPr/>
        <p:txBody>
          <a:bodyPr/>
          <a:lstStyle/>
          <a:p>
            <a:r>
              <a:rPr lang="en-US" dirty="0"/>
              <a:t>In-Person Visits</a:t>
            </a:r>
          </a:p>
        </p:txBody>
      </p:sp>
      <p:sp>
        <p:nvSpPr>
          <p:cNvPr id="3" name="Content Placeholder 2">
            <a:extLst>
              <a:ext uri="{FF2B5EF4-FFF2-40B4-BE49-F238E27FC236}">
                <a16:creationId xmlns:a16="http://schemas.microsoft.com/office/drawing/2014/main" id="{6420C75A-56E1-44C1-BA4B-8E56E012DC0E}"/>
              </a:ext>
            </a:extLst>
          </p:cNvPr>
          <p:cNvSpPr>
            <a:spLocks noGrp="1"/>
          </p:cNvSpPr>
          <p:nvPr>
            <p:ph idx="1"/>
          </p:nvPr>
        </p:nvSpPr>
        <p:spPr/>
        <p:txBody>
          <a:bodyPr>
            <a:normAutofit/>
          </a:bodyPr>
          <a:lstStyle/>
          <a:p>
            <a:pPr lvl="2">
              <a:buClr>
                <a:schemeClr val="tx1"/>
              </a:buClr>
              <a:buFont typeface="Wingdings" panose="05000000000000000000" pitchFamily="2" charset="2"/>
              <a:buChar char="§"/>
            </a:pPr>
            <a:r>
              <a:rPr lang="en-US" sz="2400" dirty="0"/>
              <a:t>JAWS</a:t>
            </a:r>
          </a:p>
          <a:p>
            <a:pPr lvl="2">
              <a:buClr>
                <a:schemeClr val="tx1"/>
              </a:buClr>
              <a:buFont typeface="Wingdings" panose="05000000000000000000" pitchFamily="2" charset="2"/>
              <a:buChar char="§"/>
            </a:pPr>
            <a:r>
              <a:rPr lang="en-US" sz="2400" dirty="0"/>
              <a:t>ZoomText/Fusion</a:t>
            </a:r>
          </a:p>
          <a:p>
            <a:pPr lvl="2">
              <a:buClr>
                <a:schemeClr val="tx1"/>
              </a:buClr>
              <a:buFont typeface="Wingdings" panose="05000000000000000000" pitchFamily="2" charset="2"/>
              <a:buChar char="§"/>
            </a:pPr>
            <a:r>
              <a:rPr lang="en-US" sz="2400" dirty="0"/>
              <a:t>Low Vision options/Video Magnifiers</a:t>
            </a:r>
          </a:p>
          <a:p>
            <a:pPr lvl="2">
              <a:buClr>
                <a:schemeClr val="tx1"/>
              </a:buClr>
              <a:buFont typeface="Wingdings" panose="05000000000000000000" pitchFamily="2" charset="2"/>
              <a:buChar char="§"/>
            </a:pPr>
            <a:r>
              <a:rPr lang="en-US" sz="2400" dirty="0"/>
              <a:t>Chromebook/ChromeVox</a:t>
            </a:r>
          </a:p>
          <a:p>
            <a:pPr lvl="2">
              <a:buClr>
                <a:schemeClr val="tx1"/>
              </a:buClr>
              <a:buFont typeface="Wingdings" panose="05000000000000000000" pitchFamily="2" charset="2"/>
              <a:buChar char="§"/>
            </a:pPr>
            <a:r>
              <a:rPr lang="en-US" sz="2400" dirty="0"/>
              <a:t>APH Chameleon 20 &amp; APH Mantis Q40</a:t>
            </a:r>
          </a:p>
          <a:p>
            <a:pPr lvl="2">
              <a:buClr>
                <a:schemeClr val="tx1"/>
              </a:buClr>
              <a:buFont typeface="Wingdings" panose="05000000000000000000" pitchFamily="2" charset="2"/>
              <a:buChar char="§"/>
            </a:pPr>
            <a:r>
              <a:rPr lang="en-US" sz="2400" dirty="0"/>
              <a:t>Braille Notetakers</a:t>
            </a:r>
          </a:p>
          <a:p>
            <a:pPr lvl="2">
              <a:buClr>
                <a:schemeClr val="tx1"/>
              </a:buClr>
              <a:buFont typeface="Wingdings" panose="05000000000000000000" pitchFamily="2" charset="2"/>
              <a:buChar char="§"/>
            </a:pPr>
            <a:r>
              <a:rPr lang="en-US" sz="2400" dirty="0"/>
              <a:t>Access for Blind and Low Vision Students with Complex Learning Needs</a:t>
            </a:r>
          </a:p>
          <a:p>
            <a:pPr lvl="2">
              <a:buClr>
                <a:schemeClr val="tx1"/>
              </a:buClr>
              <a:buFont typeface="Wingdings" panose="05000000000000000000" pitchFamily="2" charset="2"/>
              <a:buChar char="§"/>
            </a:pPr>
            <a:r>
              <a:rPr lang="en-US" sz="2400" dirty="0"/>
              <a:t>Learning Management Systems</a:t>
            </a:r>
          </a:p>
          <a:p>
            <a:pPr lvl="2">
              <a:buClr>
                <a:schemeClr val="tx1"/>
              </a:buClr>
              <a:buFont typeface="Wingdings" panose="05000000000000000000" pitchFamily="2" charset="2"/>
              <a:buChar char="§"/>
            </a:pPr>
            <a:r>
              <a:rPr lang="en-US" sz="2400" dirty="0"/>
              <a:t>VoiceOver/iPad</a:t>
            </a:r>
          </a:p>
        </p:txBody>
      </p:sp>
    </p:spTree>
    <p:extLst>
      <p:ext uri="{BB962C8B-B14F-4D97-AF65-F5344CB8AC3E}">
        <p14:creationId xmlns:p14="http://schemas.microsoft.com/office/powerpoint/2010/main" val="2166016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3F290-AD39-437E-8AAE-01052BDC159A}"/>
              </a:ext>
            </a:extLst>
          </p:cNvPr>
          <p:cNvSpPr>
            <a:spLocks noGrp="1"/>
          </p:cNvSpPr>
          <p:nvPr>
            <p:ph type="title"/>
          </p:nvPr>
        </p:nvSpPr>
        <p:spPr/>
        <p:txBody>
          <a:bodyPr/>
          <a:lstStyle/>
          <a:p>
            <a:r>
              <a:rPr lang="en-US" dirty="0"/>
              <a:t>JAWS FAQ</a:t>
            </a:r>
          </a:p>
        </p:txBody>
      </p:sp>
      <p:sp>
        <p:nvSpPr>
          <p:cNvPr id="3" name="Content Placeholder 2">
            <a:extLst>
              <a:ext uri="{FF2B5EF4-FFF2-40B4-BE49-F238E27FC236}">
                <a16:creationId xmlns:a16="http://schemas.microsoft.com/office/drawing/2014/main" id="{3510745A-C2E2-4740-B600-D00AD75477E2}"/>
              </a:ext>
            </a:extLst>
          </p:cNvPr>
          <p:cNvSpPr>
            <a:spLocks noGrp="1"/>
          </p:cNvSpPr>
          <p:nvPr>
            <p:ph idx="1"/>
          </p:nvPr>
        </p:nvSpPr>
        <p:spPr/>
        <p:txBody>
          <a:bodyPr>
            <a:normAutofit lnSpcReduction="10000"/>
          </a:bodyPr>
          <a:lstStyle/>
          <a:p>
            <a:pPr lvl="1">
              <a:buClr>
                <a:schemeClr val="tx1"/>
              </a:buClr>
              <a:buFont typeface="Wingdings" panose="05000000000000000000" pitchFamily="2" charset="2"/>
              <a:buChar char="§"/>
            </a:pPr>
            <a:r>
              <a:rPr lang="en-US" sz="2400" dirty="0"/>
              <a:t>Function keys are frequently set as media keys, check if the computer has a Function Lock (If not IT will need to change this in the BIOS.)</a:t>
            </a:r>
          </a:p>
          <a:p>
            <a:pPr lvl="1">
              <a:buClr>
                <a:schemeClr val="tx1"/>
              </a:buClr>
              <a:buFont typeface="Wingdings" panose="05000000000000000000" pitchFamily="2" charset="2"/>
              <a:buChar char="§"/>
            </a:pPr>
            <a:r>
              <a:rPr lang="en-US" sz="2400" dirty="0"/>
              <a:t>Teach laptop or desktop commands?</a:t>
            </a:r>
          </a:p>
          <a:p>
            <a:pPr lvl="1">
              <a:buClr>
                <a:schemeClr val="tx1"/>
              </a:buClr>
              <a:buFont typeface="Wingdings" panose="05000000000000000000" pitchFamily="2" charset="2"/>
              <a:buChar char="§"/>
            </a:pPr>
            <a:r>
              <a:rPr lang="en-US" sz="2400" dirty="0"/>
              <a:t>The JAWS settings, for example the Braille display settings do not stay after a restart!</a:t>
            </a:r>
          </a:p>
          <a:p>
            <a:pPr lvl="1">
              <a:buClr>
                <a:schemeClr val="tx1"/>
              </a:buClr>
              <a:buFont typeface="Wingdings" panose="05000000000000000000" pitchFamily="2" charset="2"/>
              <a:buChar char="§"/>
            </a:pPr>
            <a:r>
              <a:rPr lang="en-US" sz="2400" dirty="0"/>
              <a:t>Difficult to upgrade JAWS to stay current with changes in other software, such as the Google environment</a:t>
            </a:r>
          </a:p>
          <a:p>
            <a:pPr lvl="1">
              <a:buClr>
                <a:schemeClr val="tx1"/>
              </a:buClr>
              <a:buFont typeface="Wingdings" panose="05000000000000000000" pitchFamily="2" charset="2"/>
              <a:buChar char="§"/>
            </a:pPr>
            <a:r>
              <a:rPr lang="en-US" sz="2400" dirty="0"/>
              <a:t>JAWS Braille Math Editor: Awesome</a:t>
            </a:r>
          </a:p>
          <a:p>
            <a:pPr lvl="1">
              <a:buClr>
                <a:schemeClr val="tx1"/>
              </a:buClr>
              <a:buFont typeface="Wingdings" panose="05000000000000000000" pitchFamily="2" charset="2"/>
              <a:buChar char="§"/>
            </a:pPr>
            <a:r>
              <a:rPr lang="en-US" sz="2400" dirty="0"/>
              <a:t>What computer should I purchase to run JAWS? </a:t>
            </a:r>
            <a:r>
              <a:rPr lang="en-US" sz="2400" b="0" i="0" dirty="0">
                <a:solidFill>
                  <a:srgbClr val="202124"/>
                </a:solidFill>
                <a:effectLst/>
                <a:latin typeface="Roboto"/>
              </a:rPr>
              <a:t>2.0 GHz i5 dual core or higher processor.  8 GB or more. 2 GB with more space required for additional voices.</a:t>
            </a:r>
          </a:p>
        </p:txBody>
      </p:sp>
    </p:spTree>
    <p:extLst>
      <p:ext uri="{BB962C8B-B14F-4D97-AF65-F5344CB8AC3E}">
        <p14:creationId xmlns:p14="http://schemas.microsoft.com/office/powerpoint/2010/main" val="2617772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6A858-748A-47E0-AB27-55D9748B45B2}"/>
              </a:ext>
            </a:extLst>
          </p:cNvPr>
          <p:cNvSpPr>
            <a:spLocks noGrp="1"/>
          </p:cNvSpPr>
          <p:nvPr>
            <p:ph type="title"/>
          </p:nvPr>
        </p:nvSpPr>
        <p:spPr/>
        <p:txBody>
          <a:bodyPr/>
          <a:lstStyle/>
          <a:p>
            <a:r>
              <a:rPr lang="en-US" dirty="0"/>
              <a:t>Microsoft Accessibility FAQ</a:t>
            </a:r>
          </a:p>
        </p:txBody>
      </p:sp>
      <p:sp>
        <p:nvSpPr>
          <p:cNvPr id="3" name="Content Placeholder 2">
            <a:extLst>
              <a:ext uri="{FF2B5EF4-FFF2-40B4-BE49-F238E27FC236}">
                <a16:creationId xmlns:a16="http://schemas.microsoft.com/office/drawing/2014/main" id="{9053CA8F-5C56-4BF2-ABB5-D7E508030BCD}"/>
              </a:ext>
            </a:extLst>
          </p:cNvPr>
          <p:cNvSpPr>
            <a:spLocks noGrp="1"/>
          </p:cNvSpPr>
          <p:nvPr>
            <p:ph idx="1"/>
          </p:nvPr>
        </p:nvSpPr>
        <p:spPr/>
        <p:txBody>
          <a:bodyPr>
            <a:normAutofit/>
          </a:bodyPr>
          <a:lstStyle/>
          <a:p>
            <a:pPr lvl="1">
              <a:buClr>
                <a:schemeClr val="tx1"/>
              </a:buClr>
              <a:buFont typeface="Wingdings" panose="05000000000000000000" pitchFamily="2" charset="2"/>
              <a:buChar char="§"/>
            </a:pPr>
            <a:r>
              <a:rPr lang="en-US" sz="2200" dirty="0"/>
              <a:t>Immersive Reader is available in Microsoft Word and Edge.</a:t>
            </a:r>
          </a:p>
          <a:p>
            <a:pPr lvl="1">
              <a:buClr>
                <a:schemeClr val="tx1"/>
              </a:buClr>
              <a:buFont typeface="Wingdings" panose="05000000000000000000" pitchFamily="2" charset="2"/>
              <a:buChar char="§"/>
            </a:pPr>
            <a:r>
              <a:rPr lang="en-US" sz="2200" dirty="0"/>
              <a:t>This feature can be very useful for low vision students.</a:t>
            </a:r>
          </a:p>
          <a:p>
            <a:pPr lvl="1">
              <a:buClr>
                <a:schemeClr val="tx1"/>
              </a:buClr>
              <a:buFont typeface="Wingdings" panose="05000000000000000000" pitchFamily="2" charset="2"/>
              <a:buChar char="§"/>
            </a:pPr>
            <a:r>
              <a:rPr lang="en-US" sz="2200" dirty="0"/>
              <a:t>Consider Narrator for blind and low vision students with complex learning needs.  Perhaps with an adaptive keyboard.</a:t>
            </a:r>
          </a:p>
        </p:txBody>
      </p:sp>
    </p:spTree>
    <p:extLst>
      <p:ext uri="{BB962C8B-B14F-4D97-AF65-F5344CB8AC3E}">
        <p14:creationId xmlns:p14="http://schemas.microsoft.com/office/powerpoint/2010/main" val="1255820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493C6-5117-4D21-B6DF-9555C037F383}"/>
              </a:ext>
            </a:extLst>
          </p:cNvPr>
          <p:cNvSpPr>
            <a:spLocks noGrp="1"/>
          </p:cNvSpPr>
          <p:nvPr>
            <p:ph type="title"/>
          </p:nvPr>
        </p:nvSpPr>
        <p:spPr/>
        <p:txBody>
          <a:bodyPr/>
          <a:lstStyle/>
          <a:p>
            <a:r>
              <a:rPr lang="en-US" dirty="0"/>
              <a:t>Chromebook/ChromeVox FAQ</a:t>
            </a:r>
          </a:p>
        </p:txBody>
      </p:sp>
      <p:sp>
        <p:nvSpPr>
          <p:cNvPr id="3" name="Content Placeholder 2">
            <a:extLst>
              <a:ext uri="{FF2B5EF4-FFF2-40B4-BE49-F238E27FC236}">
                <a16:creationId xmlns:a16="http://schemas.microsoft.com/office/drawing/2014/main" id="{77C77E33-C380-434A-8506-0F8435975645}"/>
              </a:ext>
            </a:extLst>
          </p:cNvPr>
          <p:cNvSpPr>
            <a:spLocks noGrp="1"/>
          </p:cNvSpPr>
          <p:nvPr>
            <p:ph idx="1"/>
          </p:nvPr>
        </p:nvSpPr>
        <p:spPr/>
        <p:txBody>
          <a:bodyPr>
            <a:normAutofit/>
          </a:bodyPr>
          <a:lstStyle/>
          <a:p>
            <a:pPr lvl="1">
              <a:buClr>
                <a:schemeClr val="tx1"/>
              </a:buClr>
              <a:buFont typeface="Wingdings" panose="05000000000000000000" pitchFamily="2" charset="2"/>
              <a:buChar char="§"/>
            </a:pPr>
            <a:r>
              <a:rPr lang="en-US" sz="2400" dirty="0"/>
              <a:t>What Chromebook should I purchase to run ChromeVox? 8 GB or more, Intel core i5 or more</a:t>
            </a:r>
          </a:p>
          <a:p>
            <a:pPr lvl="1">
              <a:buClr>
                <a:schemeClr val="tx1"/>
              </a:buClr>
              <a:buFont typeface="Wingdings" panose="05000000000000000000" pitchFamily="2" charset="2"/>
              <a:buChar char="§"/>
            </a:pPr>
            <a:r>
              <a:rPr lang="en-US" sz="2400" dirty="0"/>
              <a:t>What Chromebook should I purchase for a low vision student?  Touch screen laptop, 15.6 or larger, flip if possible</a:t>
            </a:r>
          </a:p>
          <a:p>
            <a:pPr lvl="1">
              <a:buClr>
                <a:schemeClr val="tx1"/>
              </a:buClr>
              <a:buFont typeface="Wingdings" panose="05000000000000000000" pitchFamily="2" charset="2"/>
              <a:buChar char="§"/>
            </a:pPr>
            <a:r>
              <a:rPr lang="en-US" sz="2400" dirty="0"/>
              <a:t>IT does not consistently upgrade Chromebooks so low vision and blind students can have current options or Android apps.  Ask for an Organizational Unit on the server specific for visually impaired students.</a:t>
            </a:r>
          </a:p>
          <a:p>
            <a:pPr lvl="1">
              <a:buClr>
                <a:schemeClr val="tx1"/>
              </a:buClr>
              <a:buFont typeface="Wingdings" panose="05000000000000000000" pitchFamily="2" charset="2"/>
              <a:buChar char="§"/>
            </a:pPr>
            <a:r>
              <a:rPr lang="en-US" sz="2400" dirty="0"/>
              <a:t>Braille input does not currently work with Google Docs.  Use the Text app and copy and paste, with Braille keystrokes, the information the student writes in Braille into Google Docs.  Requires the very latest Chrome OS.</a:t>
            </a:r>
          </a:p>
        </p:txBody>
      </p:sp>
    </p:spTree>
    <p:extLst>
      <p:ext uri="{BB962C8B-B14F-4D97-AF65-F5344CB8AC3E}">
        <p14:creationId xmlns:p14="http://schemas.microsoft.com/office/powerpoint/2010/main" val="3431628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3BC70-DC3A-445D-AF83-C93B1086250D}"/>
              </a:ext>
            </a:extLst>
          </p:cNvPr>
          <p:cNvSpPr>
            <a:spLocks noGrp="1"/>
          </p:cNvSpPr>
          <p:nvPr>
            <p:ph type="title"/>
          </p:nvPr>
        </p:nvSpPr>
        <p:spPr/>
        <p:txBody>
          <a:bodyPr/>
          <a:lstStyle/>
          <a:p>
            <a:r>
              <a:rPr lang="en-US" dirty="0"/>
              <a:t>APH Chameleon 20 &amp; APH Mantis Q40 FAQ</a:t>
            </a:r>
          </a:p>
        </p:txBody>
      </p:sp>
      <p:sp>
        <p:nvSpPr>
          <p:cNvPr id="3" name="Content Placeholder 2">
            <a:extLst>
              <a:ext uri="{FF2B5EF4-FFF2-40B4-BE49-F238E27FC236}">
                <a16:creationId xmlns:a16="http://schemas.microsoft.com/office/drawing/2014/main" id="{BED11038-F2BA-40B7-8CEC-0B8337698A43}"/>
              </a:ext>
            </a:extLst>
          </p:cNvPr>
          <p:cNvSpPr>
            <a:spLocks noGrp="1"/>
          </p:cNvSpPr>
          <p:nvPr>
            <p:ph idx="1"/>
          </p:nvPr>
        </p:nvSpPr>
        <p:spPr/>
        <p:txBody>
          <a:bodyPr>
            <a:normAutofit/>
          </a:bodyPr>
          <a:lstStyle/>
          <a:p>
            <a:pPr lvl="1">
              <a:buClr>
                <a:schemeClr val="tx1"/>
              </a:buClr>
              <a:buFont typeface="Wingdings" panose="05000000000000000000" pitchFamily="2" charset="2"/>
              <a:buChar char="§"/>
            </a:pPr>
            <a:r>
              <a:rPr lang="en-US" sz="2400" dirty="0"/>
              <a:t>Sometimes it is difficult to connect the Chameleon or Mantis to an iPad.  See the WSSB Statewide Technology webpage for the current instructions, WSSB APH Chameleon 20 manual.  iOS 15.x or later is required.</a:t>
            </a:r>
          </a:p>
          <a:p>
            <a:pPr lvl="1">
              <a:buClr>
                <a:schemeClr val="tx1"/>
              </a:buClr>
              <a:buFont typeface="Wingdings" panose="05000000000000000000" pitchFamily="2" charset="2"/>
              <a:buChar char="§"/>
            </a:pPr>
            <a:r>
              <a:rPr lang="en-US" sz="2400" dirty="0"/>
              <a:t>APH Chameleon 20 did not have speech in early firmware.  Install the latest firmware from APH. </a:t>
            </a:r>
            <a:r>
              <a:rPr lang="en-US" sz="2400" dirty="0">
                <a:hlinkClick r:id="rId2" tooltip="APH Chameleon 20"/>
              </a:rPr>
              <a:t>https://www.aph.org/product/chameleon-20/</a:t>
            </a:r>
            <a:r>
              <a:rPr lang="en-US" sz="2400" dirty="0"/>
              <a:t> </a:t>
            </a:r>
          </a:p>
          <a:p>
            <a:pPr lvl="1">
              <a:buClr>
                <a:schemeClr val="tx1"/>
              </a:buClr>
              <a:buFont typeface="Wingdings" panose="05000000000000000000" pitchFamily="2" charset="2"/>
              <a:buChar char="§"/>
            </a:pPr>
            <a:r>
              <a:rPr lang="en-US" sz="2400" dirty="0"/>
              <a:t>Ed sign in Editor.  The device is in UEB grade 2.  No Ed sign in Editor, the device is in either UEB Grade 1 or Computer Braille.</a:t>
            </a:r>
          </a:p>
          <a:p>
            <a:pPr lvl="1">
              <a:buClr>
                <a:schemeClr val="tx1"/>
              </a:buClr>
              <a:buFont typeface="Wingdings" panose="05000000000000000000" pitchFamily="2" charset="2"/>
              <a:buChar char="§"/>
            </a:pPr>
            <a:r>
              <a:rPr lang="en-US" sz="2400" dirty="0"/>
              <a:t>Remove all student data from the unit if you are sending it back.  Do a Factory Reset. (WSSB APH Chameleon 20 manual page 4.)</a:t>
            </a:r>
          </a:p>
        </p:txBody>
      </p:sp>
    </p:spTree>
    <p:extLst>
      <p:ext uri="{BB962C8B-B14F-4D97-AF65-F5344CB8AC3E}">
        <p14:creationId xmlns:p14="http://schemas.microsoft.com/office/powerpoint/2010/main" val="4122652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90A55-FB6F-48A1-BF52-413B2B57CBBF}"/>
              </a:ext>
            </a:extLst>
          </p:cNvPr>
          <p:cNvSpPr>
            <a:spLocks noGrp="1"/>
          </p:cNvSpPr>
          <p:nvPr>
            <p:ph type="title"/>
          </p:nvPr>
        </p:nvSpPr>
        <p:spPr/>
        <p:txBody>
          <a:bodyPr/>
          <a:lstStyle/>
          <a:p>
            <a:r>
              <a:rPr lang="en-US" dirty="0"/>
              <a:t>Access for Visually Impaired Students with Complex Learning Needs Part 1 FAQ</a:t>
            </a:r>
          </a:p>
        </p:txBody>
      </p:sp>
      <p:sp>
        <p:nvSpPr>
          <p:cNvPr id="3" name="Content Placeholder 2">
            <a:extLst>
              <a:ext uri="{FF2B5EF4-FFF2-40B4-BE49-F238E27FC236}">
                <a16:creationId xmlns:a16="http://schemas.microsoft.com/office/drawing/2014/main" id="{D7F1CD75-0C76-4AE1-AE7D-359165EA8AFC}"/>
              </a:ext>
            </a:extLst>
          </p:cNvPr>
          <p:cNvSpPr>
            <a:spLocks noGrp="1"/>
          </p:cNvSpPr>
          <p:nvPr>
            <p:ph idx="1"/>
          </p:nvPr>
        </p:nvSpPr>
        <p:spPr/>
        <p:txBody>
          <a:bodyPr>
            <a:normAutofit/>
          </a:bodyPr>
          <a:lstStyle/>
          <a:p>
            <a:pPr lvl="1">
              <a:buClr>
                <a:schemeClr val="tx1"/>
              </a:buClr>
              <a:buFont typeface="Wingdings" panose="05000000000000000000" pitchFamily="2" charset="2"/>
              <a:buChar char="§"/>
            </a:pPr>
            <a:r>
              <a:rPr lang="en-US" sz="2400" dirty="0"/>
              <a:t>Apps designed for switch access are not working.  Switch 1 in the switch interface needs to be set to Spacebar and switch 2 needs to be set to Enter.</a:t>
            </a:r>
          </a:p>
          <a:p>
            <a:pPr lvl="1">
              <a:buClr>
                <a:schemeClr val="tx1"/>
              </a:buClr>
              <a:buFont typeface="Wingdings" panose="05000000000000000000" pitchFamily="2" charset="2"/>
              <a:buChar char="§"/>
            </a:pPr>
            <a:r>
              <a:rPr lang="en-US" sz="2400" dirty="0"/>
              <a:t>There are not many switch apps for totally blind students with complex learning needs.  WSSB maintains a list of the few apps that meet this criteria on the WSSB Statewide Technology webpage.  File also contains iOS switch settings.</a:t>
            </a:r>
          </a:p>
          <a:p>
            <a:pPr lvl="1">
              <a:buClr>
                <a:schemeClr val="tx1"/>
              </a:buClr>
              <a:buFont typeface="Wingdings" panose="05000000000000000000" pitchFamily="2" charset="2"/>
              <a:buChar char="§"/>
            </a:pPr>
            <a:r>
              <a:rPr lang="en-US" sz="2400" dirty="0"/>
              <a:t>If Gliding Cursor is active navigate to the Scanner Menu using the switch interface and select Item Mode.  (Similar to settings that can only be changed in your smartwatch and can’t be changed in the app on the smartphone.)  The Gliding Cursor will still occasionally be visible, set it to Single and the fastest speed so it is less annoying.</a:t>
            </a:r>
          </a:p>
        </p:txBody>
      </p:sp>
    </p:spTree>
    <p:extLst>
      <p:ext uri="{BB962C8B-B14F-4D97-AF65-F5344CB8AC3E}">
        <p14:creationId xmlns:p14="http://schemas.microsoft.com/office/powerpoint/2010/main" val="224280135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295</TotalTime>
  <Words>800</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Calibri Light</vt:lpstr>
      <vt:lpstr>Roboto</vt:lpstr>
      <vt:lpstr>Wingdings</vt:lpstr>
      <vt:lpstr>Retrospect</vt:lpstr>
      <vt:lpstr>WA State School for the Blind</vt:lpstr>
      <vt:lpstr>Statewide Assistive Technology Program </vt:lpstr>
      <vt:lpstr>Distance Support</vt:lpstr>
      <vt:lpstr>In-Person Visits</vt:lpstr>
      <vt:lpstr>JAWS FAQ</vt:lpstr>
      <vt:lpstr>Microsoft Accessibility FAQ</vt:lpstr>
      <vt:lpstr>Chromebook/ChromeVox FAQ</vt:lpstr>
      <vt:lpstr>APH Chameleon 20 &amp; APH Mantis Q40 FAQ</vt:lpstr>
      <vt:lpstr>Access for Visually Impaired Students with Complex Learning Needs Part 1 FAQ</vt:lpstr>
      <vt:lpstr>Access for Visually Impaired Students with Complex Learning Needs Part 2 FAQ</vt:lpstr>
      <vt:lpstr>Screen Sharing/Video Magnifiers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 State School for the Blind Technology Project</dc:title>
  <dc:creator>Bruce McClanahan</dc:creator>
  <cp:keywords>WA State School for the Blind Technology Project</cp:keywords>
  <cp:lastModifiedBy>Bruce McClanahan</cp:lastModifiedBy>
  <cp:revision>25</cp:revision>
  <dcterms:created xsi:type="dcterms:W3CDTF">2022-10-25T01:33:48Z</dcterms:created>
  <dcterms:modified xsi:type="dcterms:W3CDTF">2023-04-12T15:19:38Z</dcterms:modified>
</cp:coreProperties>
</file>