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26"/>
  </p:notesMasterIdLst>
  <p:sldIdLst>
    <p:sldId id="256" r:id="rId2"/>
    <p:sldId id="259"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80" r:id="rId17"/>
    <p:sldId id="274" r:id="rId18"/>
    <p:sldId id="275" r:id="rId19"/>
    <p:sldId id="276" r:id="rId20"/>
    <p:sldId id="277" r:id="rId21"/>
    <p:sldId id="278" r:id="rId22"/>
    <p:sldId id="279" r:id="rId23"/>
    <p:sldId id="281" r:id="rId24"/>
    <p:sldId id="282"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Lato" panose="020B0604020202020204" charset="0"/>
      <p:regular r:id="rId33"/>
      <p:bold r:id="rId34"/>
      <p:italic r:id="rId35"/>
      <p:boldItalic r:id="rId36"/>
    </p:embeddedFont>
    <p:embeddedFont>
      <p:font typeface="Raleway" panose="020B060402020202020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 name="Google Shape;2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9ec0f10ffb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9ec0f10ffb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g9ec0f10ffb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9ec0f10ffb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9ec0f10ffb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4" name="Google Shape;124;g9ec0f10ffb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9ec0f10ffb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9ec0f10ffb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2" name="Google Shape;132;g9ec0f10ffb_0_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9ec0f10ffb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9ec0f10ffb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0" name="Google Shape;140;g9ec0f10ffb_0_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9ec0f10ffb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9ec0f10ffb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8" name="Google Shape;148;g9ec0f10ffb_0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9ec0f10ffb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9ec0f10ffb_0_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6" name="Google Shape;156;g9ec0f10ffb_0_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9ec0f10ffb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9ec0f10ffb_0_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4" name="Google Shape;164;g9ec0f10ffb_0_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9ec0f10ffb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9ec0f10ffb_0_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2" name="Google Shape;172;g9ec0f10ffb_0_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ec0f10ffb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ec0f10ffb_0_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0" name="Google Shape;180;g9ec0f10ffb_0_9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9ec0f10ffb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9ec0f10ffb_0_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8" name="Google Shape;188;g9ec0f10ffb_0_9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 name="Google Shape;4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9ec0f10ffb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9ec0f10ffb_0_1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6" name="Google Shape;196;g9ec0f10ffb_0_1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a747ff7d4e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a747ff7d4e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4" name="Google Shape;204;ga747ff7d4e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0" name="Google Shape;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9ec0f10ff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9ec0f10ff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9ec0f10ff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ec0f10ffb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ec0f10ffb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6" name="Google Shape;76;g9ec0f10ffb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9ec0f10ffb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9ec0f10ffb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4" name="Google Shape;84;g9ec0f10ffb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9ec0f10ffb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9ec0f10ffb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2" name="Google Shape;92;g9ec0f10ffb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ab2a787a6b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ab2a787a6b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0" name="Google Shape;100;gab2a787a6b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9ec0f10ffb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9ec0f10ffb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8" name="Google Shape;108;g9ec0f10ffb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4E65D-C884-4F76-9543-763EF85701C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E80C756-24C4-43D3-A667-3CF658D6E6A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0F8130D-BB43-4A65-A347-1E73AB4A9BDA}"/>
              </a:ext>
            </a:extLst>
          </p:cNvPr>
          <p:cNvSpPr>
            <a:spLocks noGrp="1"/>
          </p:cNvSpPr>
          <p:nvPr>
            <p:ph type="dt" sz="half" idx="10"/>
          </p:nvPr>
        </p:nvSpPr>
        <p:spPr/>
        <p:txBody>
          <a:bodyPr/>
          <a:lstStyle/>
          <a:p>
            <a:fld id="{F63F6B89-44AD-481D-8447-6046394EF5F4}" type="datetimeFigureOut">
              <a:rPr lang="en-US" smtClean="0"/>
              <a:t>6/7/2022</a:t>
            </a:fld>
            <a:endParaRPr lang="en-US" dirty="0"/>
          </a:p>
        </p:txBody>
      </p:sp>
      <p:sp>
        <p:nvSpPr>
          <p:cNvPr id="5" name="Footer Placeholder 4">
            <a:extLst>
              <a:ext uri="{FF2B5EF4-FFF2-40B4-BE49-F238E27FC236}">
                <a16:creationId xmlns:a16="http://schemas.microsoft.com/office/drawing/2014/main" id="{3E48E545-712D-4F50-8D93-A86891AB1F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423CBD-7770-4950-A9CB-42C5FC3679C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4256973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81693-D169-4478-AE4F-1586A6DB26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138741-46D6-497B-8199-22F6EA0DEF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B9C57-DF6B-47F8-A91E-06F5CB518FBE}"/>
              </a:ext>
            </a:extLst>
          </p:cNvPr>
          <p:cNvSpPr>
            <a:spLocks noGrp="1"/>
          </p:cNvSpPr>
          <p:nvPr>
            <p:ph type="dt" sz="half" idx="10"/>
          </p:nvPr>
        </p:nvSpPr>
        <p:spPr/>
        <p:txBody>
          <a:bodyPr/>
          <a:lstStyle/>
          <a:p>
            <a:fld id="{F63F6B89-44AD-481D-8447-6046394EF5F4}" type="datetimeFigureOut">
              <a:rPr lang="en-US" smtClean="0"/>
              <a:t>6/7/2022</a:t>
            </a:fld>
            <a:endParaRPr lang="en-US" dirty="0"/>
          </a:p>
        </p:txBody>
      </p:sp>
      <p:sp>
        <p:nvSpPr>
          <p:cNvPr id="5" name="Footer Placeholder 4">
            <a:extLst>
              <a:ext uri="{FF2B5EF4-FFF2-40B4-BE49-F238E27FC236}">
                <a16:creationId xmlns:a16="http://schemas.microsoft.com/office/drawing/2014/main" id="{6AFF5FA5-2D95-4467-BCEB-7E4A54DF5E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AC443B-F542-4C26-9797-85D755B2D96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5963695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022AB0-9980-4913-BBB3-F5BF1754B9D5}"/>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6D2CF9-EF9D-42F5-9A8C-6F70AEA3003D}"/>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705960-56B4-4328-81BF-4C438ADE5A6D}"/>
              </a:ext>
            </a:extLst>
          </p:cNvPr>
          <p:cNvSpPr>
            <a:spLocks noGrp="1"/>
          </p:cNvSpPr>
          <p:nvPr>
            <p:ph type="dt" sz="half" idx="10"/>
          </p:nvPr>
        </p:nvSpPr>
        <p:spPr/>
        <p:txBody>
          <a:bodyPr/>
          <a:lstStyle/>
          <a:p>
            <a:fld id="{F63F6B89-44AD-481D-8447-6046394EF5F4}" type="datetimeFigureOut">
              <a:rPr lang="en-US" smtClean="0"/>
              <a:t>6/7/2022</a:t>
            </a:fld>
            <a:endParaRPr lang="en-US" dirty="0"/>
          </a:p>
        </p:txBody>
      </p:sp>
      <p:sp>
        <p:nvSpPr>
          <p:cNvPr id="5" name="Footer Placeholder 4">
            <a:extLst>
              <a:ext uri="{FF2B5EF4-FFF2-40B4-BE49-F238E27FC236}">
                <a16:creationId xmlns:a16="http://schemas.microsoft.com/office/drawing/2014/main" id="{ADF8AB83-0B6F-4855-A61F-78010D01A6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3831E8-29FF-4760-AC0B-AC4EDB8FB55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57974835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264408" y="1554480"/>
            <a:ext cx="5413248" cy="1682496"/>
          </a:xfrm>
          <a:prstGeom prst="rect">
            <a:avLst/>
          </a:prstGeom>
          <a:noFill/>
          <a:ln>
            <a:noFill/>
          </a:ln>
        </p:spPr>
        <p:txBody>
          <a:bodyPr spcFirstLastPara="1" wrap="square" lIns="0" tIns="0" rIns="0" bIns="0" anchor="ctr" anchorCtr="0">
            <a:noAutofit/>
          </a:bodyPr>
          <a:lstStyle>
            <a:lvl1pPr marR="0" lvl="0" algn="r" rtl="0">
              <a:lnSpc>
                <a:spcPct val="90000"/>
              </a:lnSpc>
              <a:spcBef>
                <a:spcPts val="0"/>
              </a:spcBef>
              <a:spcAft>
                <a:spcPts val="0"/>
              </a:spcAft>
              <a:buClr>
                <a:schemeClr val="lt1"/>
              </a:buClr>
              <a:buSzPts val="2850"/>
              <a:buFont typeface="Calibri"/>
              <a:buNone/>
              <a:defRPr sz="285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4270248" y="3383280"/>
            <a:ext cx="4407408" cy="1207008"/>
          </a:xfrm>
          <a:prstGeom prst="rect">
            <a:avLst/>
          </a:prstGeom>
          <a:noFill/>
          <a:ln>
            <a:noFill/>
          </a:ln>
        </p:spPr>
        <p:txBody>
          <a:bodyPr spcFirstLastPara="1" wrap="square" lIns="91425" tIns="45700" rIns="91425" bIns="45700" anchor="ctr" anchorCtr="0">
            <a:noAutofit/>
          </a:bodyPr>
          <a:lstStyle>
            <a:lvl1pPr marR="0" lvl="0" algn="r" rtl="0">
              <a:lnSpc>
                <a:spcPct val="90000"/>
              </a:lnSpc>
              <a:spcBef>
                <a:spcPts val="75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6620256" y="4800600"/>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lt1"/>
                </a:solidFill>
                <a:latin typeface="Calibri"/>
                <a:ea typeface="Calibri"/>
                <a:cs typeface="Calibri"/>
                <a:sym typeface="Calibri"/>
              </a:defRPr>
            </a:lvl1pPr>
            <a:lvl2pPr marL="0" marR="0" lvl="1" indent="0" algn="r" rtl="0">
              <a:spcBef>
                <a:spcPts val="0"/>
              </a:spcBef>
              <a:buNone/>
              <a:defRPr sz="900" b="0" i="0" u="none" strike="noStrike" cap="none">
                <a:solidFill>
                  <a:schemeClr val="lt1"/>
                </a:solidFill>
                <a:latin typeface="Calibri"/>
                <a:ea typeface="Calibri"/>
                <a:cs typeface="Calibri"/>
                <a:sym typeface="Calibri"/>
              </a:defRPr>
            </a:lvl2pPr>
            <a:lvl3pPr marL="0" marR="0" lvl="2" indent="0" algn="r" rtl="0">
              <a:spcBef>
                <a:spcPts val="0"/>
              </a:spcBef>
              <a:buNone/>
              <a:defRPr sz="900" b="0" i="0" u="none" strike="noStrike" cap="none">
                <a:solidFill>
                  <a:schemeClr val="lt1"/>
                </a:solidFill>
                <a:latin typeface="Calibri"/>
                <a:ea typeface="Calibri"/>
                <a:cs typeface="Calibri"/>
                <a:sym typeface="Calibri"/>
              </a:defRPr>
            </a:lvl3pPr>
            <a:lvl4pPr marL="0" marR="0" lvl="3" indent="0" algn="r" rtl="0">
              <a:spcBef>
                <a:spcPts val="0"/>
              </a:spcBef>
              <a:buNone/>
              <a:defRPr sz="900" b="0" i="0" u="none" strike="noStrike" cap="none">
                <a:solidFill>
                  <a:schemeClr val="lt1"/>
                </a:solidFill>
                <a:latin typeface="Calibri"/>
                <a:ea typeface="Calibri"/>
                <a:cs typeface="Calibri"/>
                <a:sym typeface="Calibri"/>
              </a:defRPr>
            </a:lvl4pPr>
            <a:lvl5pPr marL="0" marR="0" lvl="4" indent="0" algn="r" rtl="0">
              <a:spcBef>
                <a:spcPts val="0"/>
              </a:spcBef>
              <a:buNone/>
              <a:defRPr sz="900" b="0" i="0" u="none" strike="noStrike" cap="none">
                <a:solidFill>
                  <a:schemeClr val="lt1"/>
                </a:solidFill>
                <a:latin typeface="Calibri"/>
                <a:ea typeface="Calibri"/>
                <a:cs typeface="Calibri"/>
                <a:sym typeface="Calibri"/>
              </a:defRPr>
            </a:lvl5pPr>
            <a:lvl6pPr marL="0" marR="0" lvl="5" indent="0" algn="r" rtl="0">
              <a:spcBef>
                <a:spcPts val="0"/>
              </a:spcBef>
              <a:buNone/>
              <a:defRPr sz="900" b="0" i="0" u="none" strike="noStrike" cap="none">
                <a:solidFill>
                  <a:schemeClr val="lt1"/>
                </a:solidFill>
                <a:latin typeface="Calibri"/>
                <a:ea typeface="Calibri"/>
                <a:cs typeface="Calibri"/>
                <a:sym typeface="Calibri"/>
              </a:defRPr>
            </a:lvl6pPr>
            <a:lvl7pPr marL="0" marR="0" lvl="6" indent="0" algn="r" rtl="0">
              <a:spcBef>
                <a:spcPts val="0"/>
              </a:spcBef>
              <a:buNone/>
              <a:defRPr sz="900" b="0" i="0" u="none" strike="noStrike" cap="none">
                <a:solidFill>
                  <a:schemeClr val="lt1"/>
                </a:solidFill>
                <a:latin typeface="Calibri"/>
                <a:ea typeface="Calibri"/>
                <a:cs typeface="Calibri"/>
                <a:sym typeface="Calibri"/>
              </a:defRPr>
            </a:lvl7pPr>
            <a:lvl8pPr marL="0" marR="0" lvl="7" indent="0" algn="r" rtl="0">
              <a:spcBef>
                <a:spcPts val="0"/>
              </a:spcBef>
              <a:buNone/>
              <a:defRPr sz="900" b="0" i="0" u="none" strike="noStrike" cap="none">
                <a:solidFill>
                  <a:schemeClr val="lt1"/>
                </a:solidFill>
                <a:latin typeface="Calibri"/>
                <a:ea typeface="Calibri"/>
                <a:cs typeface="Calibri"/>
                <a:sym typeface="Calibri"/>
              </a:defRPr>
            </a:lvl8pPr>
            <a:lvl9pPr marL="0" marR="0" lvl="8" indent="0" algn="r" rtl="0">
              <a:spcBef>
                <a:spcPts val="0"/>
              </a:spcBef>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856492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ierarchy">
  <p:cSld name="Section Hierarch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457200" y="-2"/>
            <a:ext cx="6400800" cy="11430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2400"/>
              <a:buFont typeface="Calibri"/>
              <a:buNone/>
              <a:defRPr sz="2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4"/>
          <p:cNvSpPr txBox="1">
            <a:spLocks noGrp="1"/>
          </p:cNvSpPr>
          <p:nvPr>
            <p:ph type="body" idx="1"/>
          </p:nvPr>
        </p:nvSpPr>
        <p:spPr>
          <a:xfrm>
            <a:off x="457200" y="1371600"/>
            <a:ext cx="8229600" cy="3291840"/>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0"/>
              </a:spcBef>
              <a:spcAft>
                <a:spcPts val="0"/>
              </a:spcAft>
              <a:buClr>
                <a:schemeClr val="accent2"/>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08610" algn="l" rtl="0">
              <a:lnSpc>
                <a:spcPct val="100000"/>
              </a:lnSpc>
              <a:spcBef>
                <a:spcPts val="0"/>
              </a:spcBef>
              <a:spcAft>
                <a:spcPts val="0"/>
              </a:spcAft>
              <a:buClr>
                <a:schemeClr val="accent2"/>
              </a:buClr>
              <a:buSzPts val="1260"/>
              <a:buFont typeface="Noto Sans Symbols"/>
              <a:buChar char="⮚"/>
              <a:defRPr sz="1800" b="0" i="0" u="none" strike="noStrike" cap="none">
                <a:solidFill>
                  <a:srgbClr val="5F5F5F"/>
                </a:solidFill>
                <a:latin typeface="Calibri"/>
                <a:ea typeface="Calibri"/>
                <a:cs typeface="Calibri"/>
                <a:sym typeface="Calibri"/>
              </a:defRPr>
            </a:lvl3pPr>
            <a:lvl4pPr marL="1828800" marR="0" lvl="3" indent="-308610" algn="l" rtl="0">
              <a:lnSpc>
                <a:spcPct val="100000"/>
              </a:lnSpc>
              <a:spcBef>
                <a:spcPts val="0"/>
              </a:spcBef>
              <a:spcAft>
                <a:spcPts val="0"/>
              </a:spcAft>
              <a:buClr>
                <a:schemeClr val="dk2"/>
              </a:buClr>
              <a:buSzPts val="1260"/>
              <a:buFont typeface="Courier New"/>
              <a:buChar char="o"/>
              <a:defRPr sz="18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4"/>
          <p:cNvSpPr txBox="1">
            <a:spLocks noGrp="1"/>
          </p:cNvSpPr>
          <p:nvPr>
            <p:ph type="sldNum" idx="12"/>
          </p:nvPr>
        </p:nvSpPr>
        <p:spPr>
          <a:xfrm>
            <a:off x="6620256" y="4800600"/>
            <a:ext cx="2057400" cy="274637"/>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967156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0D12C-E14F-4CAB-9993-F415E1A2D8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E44485-E110-4D1C-89AC-54EB09542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A6994-3891-4380-A0D8-08701225FDBA}"/>
              </a:ext>
            </a:extLst>
          </p:cNvPr>
          <p:cNvSpPr>
            <a:spLocks noGrp="1"/>
          </p:cNvSpPr>
          <p:nvPr>
            <p:ph type="dt" sz="half" idx="10"/>
          </p:nvPr>
        </p:nvSpPr>
        <p:spPr/>
        <p:txBody>
          <a:bodyPr/>
          <a:lstStyle/>
          <a:p>
            <a:fld id="{F63F6B89-44AD-481D-8447-6046394EF5F4}" type="datetimeFigureOut">
              <a:rPr lang="en-US" smtClean="0"/>
              <a:t>6/7/2022</a:t>
            </a:fld>
            <a:endParaRPr lang="en-US" dirty="0"/>
          </a:p>
        </p:txBody>
      </p:sp>
      <p:sp>
        <p:nvSpPr>
          <p:cNvPr id="5" name="Footer Placeholder 4">
            <a:extLst>
              <a:ext uri="{FF2B5EF4-FFF2-40B4-BE49-F238E27FC236}">
                <a16:creationId xmlns:a16="http://schemas.microsoft.com/office/drawing/2014/main" id="{A9BC8D36-9069-497A-A01B-FCA895A2D4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52A3AE-5AE2-4796-A951-EC801218E08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16068803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311D1-0CE7-41EE-A5F3-E9EC2A322B7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0F2200B-EB87-45FF-83AE-A1D06B42033E}"/>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3DD47C-364F-47BD-A89B-DA83FC1C6948}"/>
              </a:ext>
            </a:extLst>
          </p:cNvPr>
          <p:cNvSpPr>
            <a:spLocks noGrp="1"/>
          </p:cNvSpPr>
          <p:nvPr>
            <p:ph type="dt" sz="half" idx="10"/>
          </p:nvPr>
        </p:nvSpPr>
        <p:spPr/>
        <p:txBody>
          <a:bodyPr/>
          <a:lstStyle/>
          <a:p>
            <a:fld id="{F63F6B89-44AD-481D-8447-6046394EF5F4}" type="datetimeFigureOut">
              <a:rPr lang="en-US" smtClean="0"/>
              <a:t>6/7/2022</a:t>
            </a:fld>
            <a:endParaRPr lang="en-US" dirty="0"/>
          </a:p>
        </p:txBody>
      </p:sp>
      <p:sp>
        <p:nvSpPr>
          <p:cNvPr id="5" name="Footer Placeholder 4">
            <a:extLst>
              <a:ext uri="{FF2B5EF4-FFF2-40B4-BE49-F238E27FC236}">
                <a16:creationId xmlns:a16="http://schemas.microsoft.com/office/drawing/2014/main" id="{E69824DD-0F0F-46ED-BCCC-4FB091B139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0BF160-00F3-440F-960A-4716FA5099F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65818099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D9647-EC50-4031-93E5-22E710E4DC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820A94-449A-4C3D-B1E5-CFD825CB460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C4F0E6-B744-4688-B8F1-512831A98E5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46E721-D6EC-43EB-9E6D-3BCB67FFB3DE}"/>
              </a:ext>
            </a:extLst>
          </p:cNvPr>
          <p:cNvSpPr>
            <a:spLocks noGrp="1"/>
          </p:cNvSpPr>
          <p:nvPr>
            <p:ph type="dt" sz="half" idx="10"/>
          </p:nvPr>
        </p:nvSpPr>
        <p:spPr/>
        <p:txBody>
          <a:bodyPr/>
          <a:lstStyle/>
          <a:p>
            <a:fld id="{F63F6B89-44AD-481D-8447-6046394EF5F4}" type="datetimeFigureOut">
              <a:rPr lang="en-US" smtClean="0"/>
              <a:t>6/7/2022</a:t>
            </a:fld>
            <a:endParaRPr lang="en-US" dirty="0"/>
          </a:p>
        </p:txBody>
      </p:sp>
      <p:sp>
        <p:nvSpPr>
          <p:cNvPr id="6" name="Footer Placeholder 5">
            <a:extLst>
              <a:ext uri="{FF2B5EF4-FFF2-40B4-BE49-F238E27FC236}">
                <a16:creationId xmlns:a16="http://schemas.microsoft.com/office/drawing/2014/main" id="{8EC30A69-F96C-4ECF-9542-3E00A70A4B1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28B9F8E-CA96-4E24-ABEA-977573F3738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15598507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A0438-7693-4D20-B731-62D744278A1E}"/>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E82378-D8FC-4072-900D-0621ACA99295}"/>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9B2547A-9F50-4F61-9764-B8A253EF87C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1D83CB-BD49-4C7C-8836-55D7242F5F0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FAA5090-6126-45ED-8932-D5ECA1C9D25E}"/>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B95BB1-9EBB-4850-A6D3-191670969601}"/>
              </a:ext>
            </a:extLst>
          </p:cNvPr>
          <p:cNvSpPr>
            <a:spLocks noGrp="1"/>
          </p:cNvSpPr>
          <p:nvPr>
            <p:ph type="dt" sz="half" idx="10"/>
          </p:nvPr>
        </p:nvSpPr>
        <p:spPr/>
        <p:txBody>
          <a:bodyPr/>
          <a:lstStyle/>
          <a:p>
            <a:fld id="{F63F6B89-44AD-481D-8447-6046394EF5F4}" type="datetimeFigureOut">
              <a:rPr lang="en-US" smtClean="0"/>
              <a:t>6/7/2022</a:t>
            </a:fld>
            <a:endParaRPr lang="en-US" dirty="0"/>
          </a:p>
        </p:txBody>
      </p:sp>
      <p:sp>
        <p:nvSpPr>
          <p:cNvPr id="8" name="Footer Placeholder 7">
            <a:extLst>
              <a:ext uri="{FF2B5EF4-FFF2-40B4-BE49-F238E27FC236}">
                <a16:creationId xmlns:a16="http://schemas.microsoft.com/office/drawing/2014/main" id="{113C6B51-4BB1-43DA-BDD6-51F8CF955BA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5D89FBD-8C12-469E-B2BB-DF644CA500A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83961681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E912F-DA73-4BA9-A858-1C24F1F1FD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1F9D88-FBAB-4C57-B357-62E06EB33075}"/>
              </a:ext>
            </a:extLst>
          </p:cNvPr>
          <p:cNvSpPr>
            <a:spLocks noGrp="1"/>
          </p:cNvSpPr>
          <p:nvPr>
            <p:ph type="dt" sz="half" idx="10"/>
          </p:nvPr>
        </p:nvSpPr>
        <p:spPr/>
        <p:txBody>
          <a:bodyPr/>
          <a:lstStyle/>
          <a:p>
            <a:fld id="{F63F6B89-44AD-481D-8447-6046394EF5F4}" type="datetimeFigureOut">
              <a:rPr lang="en-US" smtClean="0"/>
              <a:t>6/7/2022</a:t>
            </a:fld>
            <a:endParaRPr lang="en-US" dirty="0"/>
          </a:p>
        </p:txBody>
      </p:sp>
      <p:sp>
        <p:nvSpPr>
          <p:cNvPr id="4" name="Footer Placeholder 3">
            <a:extLst>
              <a:ext uri="{FF2B5EF4-FFF2-40B4-BE49-F238E27FC236}">
                <a16:creationId xmlns:a16="http://schemas.microsoft.com/office/drawing/2014/main" id="{91F2CDBA-9B6B-4372-95E7-7F9560DD0AA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B2F2FCA-6C5C-469F-913D-25F0CECC609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88048800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8484A4-893C-43AD-9B77-06B21A94C0CB}"/>
              </a:ext>
            </a:extLst>
          </p:cNvPr>
          <p:cNvSpPr>
            <a:spLocks noGrp="1"/>
          </p:cNvSpPr>
          <p:nvPr>
            <p:ph type="dt" sz="half" idx="10"/>
          </p:nvPr>
        </p:nvSpPr>
        <p:spPr/>
        <p:txBody>
          <a:bodyPr/>
          <a:lstStyle/>
          <a:p>
            <a:fld id="{F63F6B89-44AD-481D-8447-6046394EF5F4}" type="datetimeFigureOut">
              <a:rPr lang="en-US" smtClean="0"/>
              <a:t>6/7/2022</a:t>
            </a:fld>
            <a:endParaRPr lang="en-US" dirty="0"/>
          </a:p>
        </p:txBody>
      </p:sp>
      <p:sp>
        <p:nvSpPr>
          <p:cNvPr id="3" name="Footer Placeholder 2">
            <a:extLst>
              <a:ext uri="{FF2B5EF4-FFF2-40B4-BE49-F238E27FC236}">
                <a16:creationId xmlns:a16="http://schemas.microsoft.com/office/drawing/2014/main" id="{0704A0C9-8BF6-4E41-B68E-22A0CE320A7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3AC6053-7811-47FE-B600-4360A6200EE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83839034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7F961-FDBF-410A-89A7-04C92DB3CA1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2643530-C492-4485-A8A6-28F8773C9A1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6FF72A-DB2F-42F5-A5C5-415BE348117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437FDA4-A8CE-4378-95C9-F51A4E26E49E}"/>
              </a:ext>
            </a:extLst>
          </p:cNvPr>
          <p:cNvSpPr>
            <a:spLocks noGrp="1"/>
          </p:cNvSpPr>
          <p:nvPr>
            <p:ph type="dt" sz="half" idx="10"/>
          </p:nvPr>
        </p:nvSpPr>
        <p:spPr/>
        <p:txBody>
          <a:bodyPr/>
          <a:lstStyle/>
          <a:p>
            <a:fld id="{F63F6B89-44AD-481D-8447-6046394EF5F4}" type="datetimeFigureOut">
              <a:rPr lang="en-US" smtClean="0"/>
              <a:t>6/7/2022</a:t>
            </a:fld>
            <a:endParaRPr lang="en-US" dirty="0"/>
          </a:p>
        </p:txBody>
      </p:sp>
      <p:sp>
        <p:nvSpPr>
          <p:cNvPr id="6" name="Footer Placeholder 5">
            <a:extLst>
              <a:ext uri="{FF2B5EF4-FFF2-40B4-BE49-F238E27FC236}">
                <a16:creationId xmlns:a16="http://schemas.microsoft.com/office/drawing/2014/main" id="{BEDF84EA-F923-455F-8D3A-239F463618C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CC8AC5-2A19-4CD6-B0B6-100F9632F3D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46567019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3E36C-91B1-4081-9CC2-96A40641253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7066FC3-8C4B-4620-A475-65A4C537D6B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D8F76AD9-9B32-4732-97B1-FD1C0EC5E5E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48E002C-19EE-450B-B977-7D7AA1380F2B}"/>
              </a:ext>
            </a:extLst>
          </p:cNvPr>
          <p:cNvSpPr>
            <a:spLocks noGrp="1"/>
          </p:cNvSpPr>
          <p:nvPr>
            <p:ph type="dt" sz="half" idx="10"/>
          </p:nvPr>
        </p:nvSpPr>
        <p:spPr/>
        <p:txBody>
          <a:bodyPr/>
          <a:lstStyle/>
          <a:p>
            <a:fld id="{F63F6B89-44AD-481D-8447-6046394EF5F4}" type="datetimeFigureOut">
              <a:rPr lang="en-US" smtClean="0"/>
              <a:t>6/7/2022</a:t>
            </a:fld>
            <a:endParaRPr lang="en-US" dirty="0"/>
          </a:p>
        </p:txBody>
      </p:sp>
      <p:sp>
        <p:nvSpPr>
          <p:cNvPr id="6" name="Footer Placeholder 5">
            <a:extLst>
              <a:ext uri="{FF2B5EF4-FFF2-40B4-BE49-F238E27FC236}">
                <a16:creationId xmlns:a16="http://schemas.microsoft.com/office/drawing/2014/main" id="{BB89881A-22F4-4E38-B47A-9F1748644F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7AA920-96B0-49DF-83EE-3B90D75F355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75505883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D40D34-C1A2-47DE-B109-AA195ACEDAF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7A3F63-C40A-4981-AEA4-02E73B09F17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9DAFFA-8E64-4C5A-AF7C-ECF1731017A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63F6B89-44AD-481D-8447-6046394EF5F4}" type="datetimeFigureOut">
              <a:rPr lang="en-US" smtClean="0"/>
              <a:t>6/7/2022</a:t>
            </a:fld>
            <a:endParaRPr lang="en-US" dirty="0"/>
          </a:p>
        </p:txBody>
      </p:sp>
      <p:sp>
        <p:nvSpPr>
          <p:cNvPr id="5" name="Footer Placeholder 4">
            <a:extLst>
              <a:ext uri="{FF2B5EF4-FFF2-40B4-BE49-F238E27FC236}">
                <a16:creationId xmlns:a16="http://schemas.microsoft.com/office/drawing/2014/main" id="{CAF235E8-B5E8-4DD9-80C5-A218E8B8613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6915460-7EA8-4D8F-BE93-07E3BEBC0A8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929414629"/>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ruce.mcclanahan@wssb.wa.gov"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mailto:robinsonc@tsbvi.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https://support.google.com/docs/answer/4492226?hl=e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wssb.wa.gov/services/statewide-technology-service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typingclub.com/"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6" name="Freeform: Shape 35">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51435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8" name="Freeform: Shape 37">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51435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Google Shape;27;p5"/>
          <p:cNvSpPr txBox="1">
            <a:spLocks noGrp="1"/>
          </p:cNvSpPr>
          <p:nvPr>
            <p:ph type="ctrTitle"/>
          </p:nvPr>
        </p:nvSpPr>
        <p:spPr>
          <a:xfrm>
            <a:off x="1007269" y="207170"/>
            <a:ext cx="6993733" cy="4672012"/>
          </a:xfrm>
          <a:prstGeom prst="rect">
            <a:avLst/>
          </a:prstGeom>
        </p:spPr>
        <p:txBody>
          <a:bodyPr spcFirstLastPara="1" vert="horz" lIns="91440" tIns="45720" rIns="91440" bIns="45720" rtlCol="0" anchor="ctr" anchorCtr="0">
            <a:normAutofit/>
          </a:bodyPr>
          <a:lstStyle/>
          <a:p>
            <a:pPr marL="0" lvl="0" indent="0" algn="l" defTabSz="914400">
              <a:spcBef>
                <a:spcPct val="0"/>
              </a:spcBef>
              <a:spcAft>
                <a:spcPts val="0"/>
              </a:spcAft>
              <a:buClr>
                <a:schemeClr val="lt1"/>
              </a:buClr>
              <a:buSzPts val="2800"/>
            </a:pPr>
            <a:r>
              <a:rPr lang="en-US" sz="2800" b="1" kern="1200" dirty="0">
                <a:solidFill>
                  <a:schemeClr val="tx1"/>
                </a:solidFill>
                <a:latin typeface="+mj-lt"/>
                <a:ea typeface="+mj-ea"/>
                <a:cs typeface="+mj-cs"/>
              </a:rPr>
              <a:t>Accessibility in the Chromebook</a:t>
            </a:r>
            <a:br>
              <a:rPr lang="en-US" sz="2800" b="1" kern="1200" dirty="0">
                <a:solidFill>
                  <a:schemeClr val="tx1"/>
                </a:solidFill>
                <a:latin typeface="+mj-lt"/>
                <a:ea typeface="+mj-ea"/>
                <a:cs typeface="+mj-cs"/>
              </a:rPr>
            </a:br>
            <a:r>
              <a:rPr lang="en-US" sz="2800" b="1" dirty="0">
                <a:solidFill>
                  <a:schemeClr val="tx1"/>
                </a:solidFill>
                <a:latin typeface="+mj-lt"/>
                <a:ea typeface="+mj-ea"/>
                <a:cs typeface="+mj-cs"/>
              </a:rPr>
              <a:t>AER International Conference 2022</a:t>
            </a:r>
            <a:br>
              <a:rPr lang="en-US" sz="4600" b="1" dirty="0">
                <a:solidFill>
                  <a:schemeClr val="tx1"/>
                </a:solidFill>
                <a:latin typeface="+mj-lt"/>
                <a:ea typeface="+mj-ea"/>
                <a:cs typeface="+mj-cs"/>
              </a:rPr>
            </a:br>
            <a:r>
              <a:rPr lang="en-US" sz="2400" b="1" dirty="0">
                <a:solidFill>
                  <a:schemeClr val="bg1"/>
                </a:solidFill>
                <a:latin typeface="+mj-lt"/>
                <a:ea typeface="+mj-ea"/>
                <a:cs typeface="+mj-cs"/>
              </a:rPr>
              <a:t>-</a:t>
            </a:r>
            <a:br>
              <a:rPr lang="en-US" sz="4600" kern="1200" dirty="0">
                <a:solidFill>
                  <a:schemeClr val="tx1"/>
                </a:solidFill>
                <a:latin typeface="+mj-lt"/>
                <a:ea typeface="+mj-ea"/>
                <a:cs typeface="+mj-cs"/>
              </a:rPr>
            </a:br>
            <a:r>
              <a:rPr lang="en-US" sz="1800" kern="1200" dirty="0">
                <a:solidFill>
                  <a:schemeClr val="tx1"/>
                </a:solidFill>
                <a:latin typeface="+mj-lt"/>
                <a:ea typeface="+mj-ea"/>
                <a:cs typeface="+mj-cs"/>
              </a:rPr>
              <a:t>Bruce McClanahan, Assistive Technology Specialist</a:t>
            </a:r>
            <a:br>
              <a:rPr lang="en-US" sz="1800" kern="1200" dirty="0">
                <a:solidFill>
                  <a:schemeClr val="tx1"/>
                </a:solidFill>
                <a:latin typeface="+mj-lt"/>
                <a:ea typeface="+mj-ea"/>
                <a:cs typeface="+mj-cs"/>
              </a:rPr>
            </a:br>
            <a:r>
              <a:rPr lang="en-US" sz="1800" kern="1200" dirty="0">
                <a:solidFill>
                  <a:schemeClr val="tx1"/>
                </a:solidFill>
                <a:latin typeface="+mj-lt"/>
                <a:ea typeface="+mj-ea"/>
                <a:cs typeface="+mj-cs"/>
              </a:rPr>
              <a:t>Washington State School for the Blind</a:t>
            </a:r>
            <a:br>
              <a:rPr lang="en-US" sz="1800" kern="1200" dirty="0">
                <a:solidFill>
                  <a:schemeClr val="tx1"/>
                </a:solidFill>
                <a:latin typeface="+mj-lt"/>
                <a:ea typeface="+mj-ea"/>
                <a:cs typeface="+mj-cs"/>
              </a:rPr>
            </a:br>
            <a:r>
              <a:rPr lang="en-US" sz="1800" kern="1200" dirty="0">
                <a:solidFill>
                  <a:schemeClr val="tx1"/>
                </a:solidFill>
                <a:latin typeface="+mj-lt"/>
                <a:ea typeface="+mj-ea"/>
                <a:cs typeface="+mj-cs"/>
                <a:hlinkClick r:id="rId3"/>
              </a:rPr>
              <a:t>bruce.mcclanahan@wssb.wa.gov</a:t>
            </a:r>
            <a:r>
              <a:rPr lang="en-US" sz="1800" kern="1200" dirty="0">
                <a:solidFill>
                  <a:schemeClr val="tx1"/>
                </a:solidFill>
                <a:latin typeface="+mj-lt"/>
                <a:ea typeface="+mj-ea"/>
                <a:cs typeface="+mj-cs"/>
              </a:rPr>
              <a:t> </a:t>
            </a: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r>
              <a:rPr lang="en-US" sz="1800" kern="1200" dirty="0">
                <a:solidFill>
                  <a:schemeClr val="tx1"/>
                </a:solidFill>
                <a:latin typeface="+mj-lt"/>
                <a:ea typeface="+mj-ea"/>
                <a:cs typeface="+mj-cs"/>
              </a:rPr>
              <a:t>Cecilia Robinson, Assistive Technology Specialist</a:t>
            </a:r>
            <a:br>
              <a:rPr lang="en-US" sz="1800" kern="1200" dirty="0">
                <a:solidFill>
                  <a:schemeClr val="tx1"/>
                </a:solidFill>
                <a:latin typeface="+mj-lt"/>
                <a:ea typeface="+mj-ea"/>
                <a:cs typeface="+mj-cs"/>
              </a:rPr>
            </a:br>
            <a:r>
              <a:rPr lang="en-US" sz="1800" kern="1200" dirty="0">
                <a:solidFill>
                  <a:schemeClr val="tx1"/>
                </a:solidFill>
                <a:latin typeface="+mj-lt"/>
                <a:ea typeface="+mj-ea"/>
                <a:cs typeface="+mj-cs"/>
              </a:rPr>
              <a:t>Texas School for the Blind and Visually Impaired</a:t>
            </a:r>
            <a:br>
              <a:rPr lang="en-US" sz="1800" kern="1200" dirty="0">
                <a:solidFill>
                  <a:schemeClr val="tx1"/>
                </a:solidFill>
                <a:latin typeface="+mj-lt"/>
                <a:ea typeface="+mj-ea"/>
                <a:cs typeface="+mj-cs"/>
              </a:rPr>
            </a:br>
            <a:r>
              <a:rPr lang="en-US" sz="1800" kern="1200" dirty="0">
                <a:solidFill>
                  <a:schemeClr val="tx1"/>
                </a:solidFill>
                <a:latin typeface="+mj-lt"/>
                <a:ea typeface="+mj-ea"/>
                <a:cs typeface="+mj-cs"/>
                <a:hlinkClick r:id="rId4"/>
              </a:rPr>
              <a:t>robinsonc@tsbvi.edu</a:t>
            </a:r>
            <a:r>
              <a:rPr lang="en-US" sz="1800" kern="1200" dirty="0">
                <a:solidFill>
                  <a:schemeClr val="tx1"/>
                </a:solidFill>
                <a:latin typeface="+mj-lt"/>
                <a:ea typeface="+mj-ea"/>
                <a:cs typeface="+mj-cs"/>
              </a:rPr>
              <a:t> </a:t>
            </a:r>
          </a:p>
        </p:txBody>
      </p:sp>
      <p:sp>
        <p:nvSpPr>
          <p:cNvPr id="28" name="Google Shape;28;p5"/>
          <p:cNvSpPr txBox="1">
            <a:spLocks noGrp="1"/>
          </p:cNvSpPr>
          <p:nvPr>
            <p:ph type="subTitle" idx="1"/>
          </p:nvPr>
        </p:nvSpPr>
        <p:spPr>
          <a:xfrm>
            <a:off x="1475184" y="4233862"/>
            <a:ext cx="6193632" cy="473869"/>
          </a:xfrm>
          <a:prstGeom prst="rect">
            <a:avLst/>
          </a:prstGeom>
        </p:spPr>
        <p:txBody>
          <a:bodyPr spcFirstLastPara="1" vert="horz" lIns="91440" tIns="45720" rIns="91440" bIns="45720" rtlCol="0" anchor="ctr" anchorCtr="0">
            <a:normAutofit fontScale="25000" lnSpcReduction="20000"/>
          </a:bodyPr>
          <a:lstStyle/>
          <a:p>
            <a:pPr marL="0" lvl="0" indent="0" algn="ctr" defTabSz="914400">
              <a:spcBef>
                <a:spcPts val="1000"/>
              </a:spcBef>
              <a:spcAft>
                <a:spcPts val="0"/>
              </a:spcAft>
              <a:buClr>
                <a:schemeClr val="lt1"/>
              </a:buClr>
              <a:buSzPts val="1800"/>
            </a:pPr>
            <a:r>
              <a:rPr lang="en-US" sz="500" kern="1200" dirty="0">
                <a:solidFill>
                  <a:schemeClr val="tx1"/>
                </a:solidFill>
                <a:latin typeface="+mn-lt"/>
                <a:ea typeface="+mn-ea"/>
                <a:cs typeface="+mn-cs"/>
              </a:rPr>
              <a:t>Bruce McClanahan</a:t>
            </a:r>
          </a:p>
          <a:p>
            <a:pPr marL="0" lvl="0" indent="0" algn="ctr" defTabSz="914400">
              <a:spcBef>
                <a:spcPts val="1000"/>
              </a:spcBef>
              <a:spcAft>
                <a:spcPts val="0"/>
              </a:spcAft>
              <a:buClr>
                <a:schemeClr val="lt1"/>
              </a:buClr>
              <a:buSzPts val="1800"/>
            </a:pPr>
            <a:r>
              <a:rPr lang="en-US" sz="500" kern="1200" dirty="0">
                <a:solidFill>
                  <a:schemeClr val="tx1"/>
                </a:solidFill>
                <a:latin typeface="+mn-lt"/>
                <a:ea typeface="+mn-ea"/>
                <a:cs typeface="+mn-cs"/>
              </a:rPr>
              <a:t>Assistive Technology Specialist</a:t>
            </a:r>
          </a:p>
          <a:p>
            <a:pPr marL="0" lvl="0" indent="0" algn="ctr" defTabSz="914400">
              <a:spcBef>
                <a:spcPts val="1000"/>
              </a:spcBef>
              <a:spcAft>
                <a:spcPts val="0"/>
              </a:spcAft>
              <a:buClr>
                <a:schemeClr val="lt1"/>
              </a:buClr>
              <a:buSzPts val="1800"/>
            </a:pPr>
            <a:r>
              <a:rPr lang="en-US" sz="500" kern="1200" dirty="0">
                <a:solidFill>
                  <a:schemeClr val="tx1"/>
                </a:solidFill>
                <a:latin typeface="+mn-lt"/>
                <a:ea typeface="+mn-ea"/>
                <a:cs typeface="+mn-cs"/>
              </a:rPr>
              <a:t>WA State School for the Blind</a:t>
            </a:r>
          </a:p>
        </p:txBody>
      </p:sp>
      <p:sp>
        <p:nvSpPr>
          <p:cNvPr id="40" name="Rectangle 39">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4143589"/>
            <a:ext cx="3566160" cy="20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Google Shape;29;p5"/>
          <p:cNvSpPr txBox="1">
            <a:spLocks noGrp="1"/>
          </p:cNvSpPr>
          <p:nvPr>
            <p:ph type="sldNum" idx="12"/>
          </p:nvPr>
        </p:nvSpPr>
        <p:spPr>
          <a:xfrm>
            <a:off x="7866764" y="4767262"/>
            <a:ext cx="951613" cy="273844"/>
          </a:xfrm>
          <a:prstGeom prst="rect">
            <a:avLst/>
          </a:prstGeom>
        </p:spPr>
        <p:txBody>
          <a:bodyPr spcFirstLastPara="1" vert="horz" lIns="91440" tIns="45720" rIns="91440" bIns="45720" rtlCol="0" anchor="ctr" anchorCtr="0">
            <a:normAutofit/>
          </a:bodyPr>
          <a:lstStyle/>
          <a:p>
            <a:pPr lvl="0" indent="0">
              <a:lnSpc>
                <a:spcPct val="90000"/>
              </a:lnSpc>
              <a:spcBef>
                <a:spcPts val="0"/>
              </a:spcBef>
              <a:spcAft>
                <a:spcPts val="600"/>
              </a:spcAft>
              <a:buNone/>
            </a:pPr>
            <a:fld id="{00000000-1234-1234-1234-123412341234}" type="slidenum">
              <a:rPr lang="en-US" sz="700">
                <a:solidFill>
                  <a:schemeClr val="tx1">
                    <a:lumMod val="50000"/>
                    <a:lumOff val="50000"/>
                  </a:schemeClr>
                </a:solidFill>
                <a:latin typeface="+mn-lt"/>
                <a:ea typeface="+mn-ea"/>
                <a:cs typeface="+mn-cs"/>
              </a:rPr>
              <a:pPr lvl="0" indent="0">
                <a:lnSpc>
                  <a:spcPct val="90000"/>
                </a:lnSpc>
                <a:spcBef>
                  <a:spcPts val="0"/>
                </a:spcBef>
                <a:spcAft>
                  <a:spcPts val="600"/>
                </a:spcAft>
                <a:buNone/>
              </a:pPr>
              <a:t>1</a:t>
            </a:fld>
            <a:endParaRPr lang="en-US" sz="700" dirty="0">
              <a:solidFill>
                <a:schemeClr val="tx1">
                  <a:lumMod val="50000"/>
                  <a:lumOff val="50000"/>
                </a:schemeClr>
              </a:solidFill>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dirty="0">
                <a:solidFill>
                  <a:srgbClr val="1A1A1A"/>
                </a:solidFill>
                <a:latin typeface="Raleway"/>
                <a:ea typeface="Raleway"/>
                <a:cs typeface="Raleway"/>
                <a:sym typeface="Raleway"/>
              </a:rPr>
              <a:t>Chromebook Keyboard Navigation: Part 2</a:t>
            </a:r>
            <a:endParaRPr dirty="0"/>
          </a:p>
        </p:txBody>
      </p:sp>
      <p:sp>
        <p:nvSpPr>
          <p:cNvPr id="119" name="Google Shape;119;p17"/>
          <p:cNvSpPr txBox="1">
            <a:spLocks noGrp="1"/>
          </p:cNvSpPr>
          <p:nvPr>
            <p:ph type="body" idx="1"/>
          </p:nvPr>
        </p:nvSpPr>
        <p:spPr>
          <a:prstGeom prst="rect">
            <a:avLst/>
          </a:prstGeom>
        </p:spPr>
        <p:txBody>
          <a:bodyPr spcFirstLastPara="1" wrap="square" lIns="0" tIns="0" rIns="0" bIns="0" anchor="t" anchorCtr="0">
            <a:noAutofit/>
          </a:bodyPr>
          <a:lstStyle/>
          <a:p>
            <a:pPr marL="457200" lvl="0" indent="-361950" algn="l" rtl="0">
              <a:lnSpc>
                <a:spcPct val="115000"/>
              </a:lnSpc>
              <a:spcBef>
                <a:spcPts val="0"/>
              </a:spcBef>
              <a:spcAft>
                <a:spcPts val="0"/>
              </a:spcAft>
              <a:buClr>
                <a:srgbClr val="595959"/>
              </a:buClr>
              <a:buSzPts val="2100"/>
              <a:buFont typeface="Lato"/>
              <a:buChar char="●"/>
            </a:pPr>
            <a:r>
              <a:rPr lang="en-US" sz="2100" dirty="0">
                <a:solidFill>
                  <a:srgbClr val="595959"/>
                </a:solidFill>
                <a:latin typeface="Lato"/>
                <a:ea typeface="Lato"/>
                <a:cs typeface="Lato"/>
                <a:sym typeface="Lato"/>
              </a:rPr>
              <a:t>Bookmarks: Alt+Shift+B</a:t>
            </a:r>
            <a:endParaRPr sz="2100" dirty="0">
              <a:solidFill>
                <a:srgbClr val="595959"/>
              </a:solidFill>
              <a:latin typeface="Lato"/>
              <a:ea typeface="Lato"/>
              <a:cs typeface="Lato"/>
              <a:sym typeface="Lato"/>
            </a:endParaRPr>
          </a:p>
          <a:p>
            <a:pPr marL="457200" lvl="0" indent="-361950" algn="l" rtl="0">
              <a:lnSpc>
                <a:spcPct val="115000"/>
              </a:lnSpc>
              <a:spcBef>
                <a:spcPts val="0"/>
              </a:spcBef>
              <a:spcAft>
                <a:spcPts val="0"/>
              </a:spcAft>
              <a:buClr>
                <a:srgbClr val="595959"/>
              </a:buClr>
              <a:buSzPts val="2100"/>
              <a:buFont typeface="Lato"/>
              <a:buChar char="●"/>
            </a:pPr>
            <a:r>
              <a:rPr lang="en-US" sz="2100" dirty="0">
                <a:solidFill>
                  <a:srgbClr val="595959"/>
                </a:solidFill>
                <a:latin typeface="Lato"/>
                <a:ea typeface="Lato"/>
                <a:cs typeface="Lato"/>
                <a:sym typeface="Lato"/>
              </a:rPr>
              <a:t>Launcher: Alt+Shift+L</a:t>
            </a:r>
            <a:endParaRPr sz="2100" dirty="0">
              <a:solidFill>
                <a:srgbClr val="595959"/>
              </a:solidFill>
              <a:latin typeface="Lato"/>
              <a:ea typeface="Lato"/>
              <a:cs typeface="Lato"/>
              <a:sym typeface="Lato"/>
            </a:endParaRPr>
          </a:p>
          <a:p>
            <a:pPr marL="457200" lvl="0" indent="-361950" algn="l" rtl="0">
              <a:lnSpc>
                <a:spcPct val="115000"/>
              </a:lnSpc>
              <a:spcBef>
                <a:spcPts val="0"/>
              </a:spcBef>
              <a:spcAft>
                <a:spcPts val="0"/>
              </a:spcAft>
              <a:buClr>
                <a:srgbClr val="595959"/>
              </a:buClr>
              <a:buSzPts val="2100"/>
              <a:buFont typeface="Lato"/>
              <a:buChar char="●"/>
            </a:pPr>
            <a:r>
              <a:rPr lang="en-US" sz="2100" dirty="0">
                <a:solidFill>
                  <a:srgbClr val="595959"/>
                </a:solidFill>
                <a:latin typeface="Lato"/>
                <a:ea typeface="Lato"/>
                <a:cs typeface="Lato"/>
                <a:sym typeface="Lato"/>
              </a:rPr>
              <a:t>Notifications: Alt+Shift+N</a:t>
            </a:r>
            <a:endParaRPr sz="2100" dirty="0">
              <a:solidFill>
                <a:srgbClr val="595959"/>
              </a:solidFill>
              <a:latin typeface="Lato"/>
              <a:ea typeface="Lato"/>
              <a:cs typeface="Lato"/>
              <a:sym typeface="Lato"/>
            </a:endParaRPr>
          </a:p>
          <a:p>
            <a:pPr marL="457200" lvl="0" indent="-361950" algn="l" rtl="0">
              <a:lnSpc>
                <a:spcPct val="115000"/>
              </a:lnSpc>
              <a:spcBef>
                <a:spcPts val="0"/>
              </a:spcBef>
              <a:spcAft>
                <a:spcPts val="0"/>
              </a:spcAft>
              <a:buClr>
                <a:srgbClr val="595959"/>
              </a:buClr>
              <a:buSzPts val="2100"/>
              <a:buFont typeface="Lato"/>
              <a:buChar char="●"/>
            </a:pPr>
            <a:r>
              <a:rPr lang="en-US" sz="2100" dirty="0">
                <a:solidFill>
                  <a:srgbClr val="595959"/>
                </a:solidFill>
                <a:latin typeface="Lato"/>
                <a:ea typeface="Lato"/>
                <a:cs typeface="Lato"/>
                <a:sym typeface="Lato"/>
              </a:rPr>
              <a:t>Status Tray: Alt+Shift+S</a:t>
            </a:r>
            <a:endParaRPr sz="2100" dirty="0">
              <a:solidFill>
                <a:srgbClr val="595959"/>
              </a:solidFill>
              <a:latin typeface="Lato"/>
              <a:ea typeface="Lato"/>
              <a:cs typeface="Lato"/>
              <a:sym typeface="Lato"/>
            </a:endParaRPr>
          </a:p>
          <a:p>
            <a:pPr marL="457200" lvl="0" indent="-361950" algn="l" rtl="0">
              <a:lnSpc>
                <a:spcPct val="115000"/>
              </a:lnSpc>
              <a:spcBef>
                <a:spcPts val="0"/>
              </a:spcBef>
              <a:spcAft>
                <a:spcPts val="0"/>
              </a:spcAft>
              <a:buClr>
                <a:srgbClr val="595959"/>
              </a:buClr>
              <a:buSzPts val="2100"/>
              <a:buFont typeface="Lato"/>
              <a:buChar char="●"/>
            </a:pPr>
            <a:r>
              <a:rPr lang="en-US" sz="2100" dirty="0">
                <a:solidFill>
                  <a:srgbClr val="595959"/>
                </a:solidFill>
                <a:latin typeface="Lato"/>
                <a:ea typeface="Lato"/>
                <a:cs typeface="Lato"/>
                <a:sym typeface="Lato"/>
              </a:rPr>
              <a:t>Toolbar: Alt+Shift+T</a:t>
            </a:r>
            <a:endParaRPr sz="2600" dirty="0"/>
          </a:p>
        </p:txBody>
      </p:sp>
      <p:sp>
        <p:nvSpPr>
          <p:cNvPr id="120" name="Google Shape;120;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dirty="0">
                <a:solidFill>
                  <a:srgbClr val="1A1A1A"/>
                </a:solidFill>
                <a:latin typeface="Raleway"/>
                <a:ea typeface="Raleway"/>
                <a:cs typeface="Raleway"/>
                <a:sym typeface="Raleway"/>
              </a:rPr>
              <a:t>Google Drive</a:t>
            </a:r>
            <a:endParaRPr dirty="0"/>
          </a:p>
        </p:txBody>
      </p:sp>
      <p:sp>
        <p:nvSpPr>
          <p:cNvPr id="127" name="Google Shape;127;p18"/>
          <p:cNvSpPr txBox="1">
            <a:spLocks noGrp="1"/>
          </p:cNvSpPr>
          <p:nvPr>
            <p:ph type="body" idx="1"/>
          </p:nvPr>
        </p:nvSpPr>
        <p:spPr>
          <a:prstGeom prst="rect">
            <a:avLst/>
          </a:prstGeom>
        </p:spPr>
        <p:txBody>
          <a:bodyPr spcFirstLastPara="1" wrap="square" lIns="0" tIns="0" rIns="0" bIns="0" anchor="t" anchorCtr="0">
            <a:noAutofit/>
          </a:bodyPr>
          <a:lstStyle/>
          <a:p>
            <a:pPr marL="412750" indent="-285750">
              <a:lnSpc>
                <a:spcPct val="115000"/>
              </a:lnSpc>
              <a:buClr>
                <a:srgbClr val="595959"/>
              </a:buClr>
              <a:buSzPts val="1600"/>
              <a:buFont typeface="Arial" panose="020B0604020202020204" pitchFamily="34" charset="0"/>
              <a:buChar char="•"/>
            </a:pPr>
            <a:r>
              <a:rPr lang="en-US" dirty="0">
                <a:solidFill>
                  <a:srgbClr val="595959"/>
                </a:solidFill>
                <a:latin typeface="Lato"/>
                <a:ea typeface="Lato"/>
                <a:cs typeface="Lato"/>
                <a:sym typeface="Lato"/>
              </a:rPr>
              <a:t>Press C for New, then down arrow to the desired option.  Enter.   C also creates a new message in GMail and a new event in Calendar.</a:t>
            </a:r>
            <a:endParaRPr dirty="0">
              <a:solidFill>
                <a:srgbClr val="595959"/>
              </a:solidFill>
              <a:latin typeface="Lato"/>
              <a:ea typeface="Lato"/>
              <a:cs typeface="Lato"/>
              <a:sym typeface="Lato"/>
            </a:endParaRPr>
          </a:p>
          <a:p>
            <a:pPr marL="457200" lvl="0" indent="-330200" algn="l" rtl="0">
              <a:lnSpc>
                <a:spcPct val="115000"/>
              </a:lnSpc>
              <a:spcBef>
                <a:spcPts val="0"/>
              </a:spcBef>
              <a:spcAft>
                <a:spcPts val="0"/>
              </a:spcAft>
              <a:buClr>
                <a:srgbClr val="595959"/>
              </a:buClr>
              <a:buSzPts val="1600"/>
              <a:buFont typeface="Lato"/>
              <a:buChar char="●"/>
            </a:pPr>
            <a:r>
              <a:rPr lang="en-US" dirty="0">
                <a:solidFill>
                  <a:srgbClr val="595959"/>
                </a:solidFill>
                <a:latin typeface="Lato"/>
                <a:ea typeface="Lato"/>
                <a:cs typeface="Lato"/>
                <a:sym typeface="Lato"/>
              </a:rPr>
              <a:t>New Document: Shift+T</a:t>
            </a:r>
            <a:endParaRPr dirty="0">
              <a:solidFill>
                <a:srgbClr val="595959"/>
              </a:solidFill>
              <a:latin typeface="Lato"/>
              <a:ea typeface="Lato"/>
              <a:cs typeface="Lato"/>
              <a:sym typeface="Lato"/>
            </a:endParaRPr>
          </a:p>
          <a:p>
            <a:pPr marL="457200" lvl="0" indent="-330200" algn="l" rtl="0">
              <a:lnSpc>
                <a:spcPct val="115000"/>
              </a:lnSpc>
              <a:spcBef>
                <a:spcPts val="0"/>
              </a:spcBef>
              <a:spcAft>
                <a:spcPts val="0"/>
              </a:spcAft>
              <a:buClr>
                <a:srgbClr val="595959"/>
              </a:buClr>
              <a:buSzPts val="1600"/>
              <a:buFont typeface="Lato"/>
              <a:buChar char="●"/>
            </a:pPr>
            <a:r>
              <a:rPr lang="en-US" dirty="0">
                <a:solidFill>
                  <a:srgbClr val="595959"/>
                </a:solidFill>
                <a:latin typeface="Lato"/>
                <a:ea typeface="Lato"/>
                <a:cs typeface="Lato"/>
                <a:sym typeface="Lato"/>
              </a:rPr>
              <a:t>New Folder: Shift+F</a:t>
            </a:r>
            <a:endParaRPr dirty="0">
              <a:solidFill>
                <a:srgbClr val="595959"/>
              </a:solidFill>
              <a:latin typeface="Lato"/>
              <a:ea typeface="Lato"/>
              <a:cs typeface="Lato"/>
              <a:sym typeface="Lato"/>
            </a:endParaRPr>
          </a:p>
          <a:p>
            <a:pPr marL="457200" lvl="0" indent="-330200" algn="l" rtl="0">
              <a:lnSpc>
                <a:spcPct val="115000"/>
              </a:lnSpc>
              <a:spcBef>
                <a:spcPts val="0"/>
              </a:spcBef>
              <a:spcAft>
                <a:spcPts val="0"/>
              </a:spcAft>
              <a:buClr>
                <a:srgbClr val="595959"/>
              </a:buClr>
              <a:buSzPts val="1600"/>
              <a:buFont typeface="Lato"/>
              <a:buChar char="●"/>
            </a:pPr>
            <a:r>
              <a:rPr lang="en-US" dirty="0">
                <a:solidFill>
                  <a:srgbClr val="595959"/>
                </a:solidFill>
                <a:latin typeface="Lato"/>
                <a:ea typeface="Lato"/>
                <a:cs typeface="Lato"/>
                <a:sym typeface="Lato"/>
              </a:rPr>
              <a:t>New Presentation: Shift+P</a:t>
            </a:r>
            <a:endParaRPr dirty="0">
              <a:solidFill>
                <a:srgbClr val="595959"/>
              </a:solidFill>
              <a:latin typeface="Lato"/>
              <a:ea typeface="Lato"/>
              <a:cs typeface="Lato"/>
              <a:sym typeface="Lato"/>
            </a:endParaRPr>
          </a:p>
          <a:p>
            <a:pPr marL="457200" lvl="0" indent="-330200" algn="l" rtl="0">
              <a:lnSpc>
                <a:spcPct val="115000"/>
              </a:lnSpc>
              <a:spcBef>
                <a:spcPts val="0"/>
              </a:spcBef>
              <a:spcAft>
                <a:spcPts val="0"/>
              </a:spcAft>
              <a:buClr>
                <a:srgbClr val="595959"/>
              </a:buClr>
              <a:buSzPts val="1600"/>
              <a:buFont typeface="Lato"/>
              <a:buChar char="●"/>
            </a:pPr>
            <a:r>
              <a:rPr lang="en-US" dirty="0">
                <a:solidFill>
                  <a:srgbClr val="595959"/>
                </a:solidFill>
                <a:latin typeface="Lato"/>
                <a:ea typeface="Lato"/>
                <a:cs typeface="Lato"/>
                <a:sym typeface="Lato"/>
              </a:rPr>
              <a:t>New Spreadsheet: Shift+S</a:t>
            </a:r>
            <a:endParaRPr dirty="0">
              <a:solidFill>
                <a:srgbClr val="595959"/>
              </a:solidFill>
              <a:latin typeface="Lato"/>
              <a:ea typeface="Lato"/>
              <a:cs typeface="Lato"/>
              <a:sym typeface="Lato"/>
            </a:endParaRPr>
          </a:p>
          <a:p>
            <a:pPr marL="457200" lvl="0" indent="-330200" algn="l" rtl="0">
              <a:lnSpc>
                <a:spcPct val="115000"/>
              </a:lnSpc>
              <a:spcBef>
                <a:spcPts val="0"/>
              </a:spcBef>
              <a:spcAft>
                <a:spcPts val="0"/>
              </a:spcAft>
              <a:buClr>
                <a:srgbClr val="595959"/>
              </a:buClr>
              <a:buSzPts val="1600"/>
              <a:buFont typeface="Lato"/>
              <a:buChar char="●"/>
            </a:pPr>
            <a:r>
              <a:rPr lang="en-US" dirty="0">
                <a:solidFill>
                  <a:srgbClr val="595959"/>
                </a:solidFill>
                <a:latin typeface="Lato"/>
                <a:ea typeface="Lato"/>
                <a:cs typeface="Lato"/>
                <a:sym typeface="Lato"/>
              </a:rPr>
              <a:t>Tip: Navigate to the folder that you want to place a Google Doc file in, then press Shift+T.</a:t>
            </a:r>
            <a:endParaRPr dirty="0">
              <a:solidFill>
                <a:srgbClr val="595959"/>
              </a:solidFill>
              <a:latin typeface="Lato"/>
              <a:ea typeface="Lato"/>
              <a:cs typeface="Lato"/>
              <a:sym typeface="Lato"/>
            </a:endParaRPr>
          </a:p>
          <a:p>
            <a:pPr marL="457200" lvl="0" indent="-330200" algn="l" rtl="0">
              <a:lnSpc>
                <a:spcPct val="115000"/>
              </a:lnSpc>
              <a:spcBef>
                <a:spcPts val="0"/>
              </a:spcBef>
              <a:spcAft>
                <a:spcPts val="0"/>
              </a:spcAft>
              <a:buClr>
                <a:srgbClr val="595959"/>
              </a:buClr>
              <a:buSzPts val="1600"/>
              <a:buFont typeface="Lato"/>
              <a:buChar char="●"/>
            </a:pPr>
            <a:r>
              <a:rPr lang="en-US" dirty="0">
                <a:solidFill>
                  <a:srgbClr val="595959"/>
                </a:solidFill>
                <a:latin typeface="Lato"/>
                <a:ea typeface="Lato"/>
                <a:cs typeface="Lato"/>
                <a:sym typeface="Lato"/>
              </a:rPr>
              <a:t>Hit “V” to change the View to List</a:t>
            </a:r>
          </a:p>
        </p:txBody>
      </p:sp>
      <p:sp>
        <p:nvSpPr>
          <p:cNvPr id="128" name="Google Shape;128;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dirty="0">
                <a:solidFill>
                  <a:srgbClr val="1A1A1A"/>
                </a:solidFill>
                <a:latin typeface="Raleway"/>
                <a:ea typeface="Raleway"/>
                <a:cs typeface="Raleway"/>
                <a:sym typeface="Raleway"/>
              </a:rPr>
              <a:t>Google Docs Writing Activity 1</a:t>
            </a:r>
            <a:endParaRPr dirty="0"/>
          </a:p>
        </p:txBody>
      </p:sp>
      <p:sp>
        <p:nvSpPr>
          <p:cNvPr id="135" name="Google Shape;135;p19"/>
          <p:cNvSpPr txBox="1">
            <a:spLocks noGrp="1"/>
          </p:cNvSpPr>
          <p:nvPr>
            <p:ph type="body" idx="1"/>
          </p:nvPr>
        </p:nvSpPr>
        <p:spPr>
          <a:prstGeom prst="rect">
            <a:avLst/>
          </a:prstGeom>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Create a Google Docs file in Google Drive,  use Shift+T</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In Google Docs enter Alt+F, then R, rename the file, then Enter</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Move by words with Ctrl+Left or Right Arrow</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Top of Document: ChromeVox+Ctrl+Left Arrow</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Bottom of Document: ChromeVox+Ctrl+Right Arrow</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Spelling Checker, move backward through the document with Ctrl+; move forward through the document with Ctrl+’</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Select misspelled words with ChromeVox+M</a:t>
            </a:r>
            <a:endParaRPr lang="en-US" sz="2300"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Document check: Ctrl+Alt+X</a:t>
            </a:r>
          </a:p>
        </p:txBody>
      </p:sp>
      <p:sp>
        <p:nvSpPr>
          <p:cNvPr id="136" name="Google Shape;136;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dirty="0">
                <a:solidFill>
                  <a:srgbClr val="1A1A1A"/>
                </a:solidFill>
                <a:latin typeface="Raleway"/>
                <a:ea typeface="Raleway"/>
                <a:cs typeface="Raleway"/>
                <a:sym typeface="Raleway"/>
              </a:rPr>
              <a:t>Google Docs Writing Activity 2</a:t>
            </a:r>
            <a:endParaRPr dirty="0"/>
          </a:p>
        </p:txBody>
      </p:sp>
      <p:sp>
        <p:nvSpPr>
          <p:cNvPr id="143" name="Google Shape;143;p20"/>
          <p:cNvSpPr txBox="1">
            <a:spLocks noGrp="1"/>
          </p:cNvSpPr>
          <p:nvPr>
            <p:ph type="body" idx="1"/>
          </p:nvPr>
        </p:nvSpPr>
        <p:spPr>
          <a:prstGeom prst="rect">
            <a:avLst/>
          </a:prstGeom>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Inserting &amp; Deleting</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Formatting, Heading Structure</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Collaborating: Editing, Suggesting, &amp; Viewing</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Suggestions are placed directly in the student’s text.</a:t>
            </a: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Comments are in the Sidebar and need to be navigated to: Enter Ctrl+Alt+E</a:t>
            </a:r>
          </a:p>
          <a:p>
            <a:pPr>
              <a:lnSpc>
                <a:spcPct val="115000"/>
              </a:lnSpc>
              <a:buClr>
                <a:srgbClr val="595959"/>
              </a:buClr>
              <a:buFont typeface="Lato"/>
              <a:buChar char="●"/>
            </a:pPr>
            <a:r>
              <a:rPr lang="en-US" dirty="0">
                <a:solidFill>
                  <a:srgbClr val="595959"/>
                </a:solidFill>
                <a:latin typeface="Lato"/>
                <a:sym typeface="Lato"/>
              </a:rPr>
              <a:t>Braille copy, go to Google Drive, </a:t>
            </a:r>
            <a:r>
              <a:rPr lang="en-US" sz="1800" dirty="0" err="1">
                <a:solidFill>
                  <a:srgbClr val="595959"/>
                </a:solidFill>
                <a:latin typeface="Lato"/>
                <a:ea typeface="Lato"/>
                <a:cs typeface="Lato"/>
                <a:sym typeface="Lato"/>
              </a:rPr>
              <a:t>ChromeVox+M</a:t>
            </a:r>
            <a:r>
              <a:rPr lang="en-US" dirty="0">
                <a:solidFill>
                  <a:srgbClr val="595959"/>
                </a:solidFill>
                <a:latin typeface="Lato"/>
                <a:ea typeface="Lato"/>
                <a:cs typeface="Lato"/>
                <a:sym typeface="Lato"/>
              </a:rPr>
              <a:t> and </a:t>
            </a:r>
            <a:r>
              <a:rPr lang="en-US" sz="1800" dirty="0">
                <a:solidFill>
                  <a:srgbClr val="595959"/>
                </a:solidFill>
                <a:latin typeface="Lato"/>
                <a:ea typeface="Lato"/>
                <a:cs typeface="Lato"/>
                <a:sym typeface="Lato"/>
              </a:rPr>
              <a:t>select Download.  Open the Google Files app and copy this file to an external drive.</a:t>
            </a:r>
          </a:p>
        </p:txBody>
      </p:sp>
      <p:sp>
        <p:nvSpPr>
          <p:cNvPr id="144" name="Google Shape;144;p2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dirty="0">
                <a:solidFill>
                  <a:srgbClr val="1A1A1A"/>
                </a:solidFill>
                <a:latin typeface="Raleway"/>
                <a:ea typeface="Raleway"/>
                <a:cs typeface="Raleway"/>
                <a:sym typeface="Raleway"/>
              </a:rPr>
              <a:t>Define &amp; Explore</a:t>
            </a:r>
            <a:endParaRPr dirty="0"/>
          </a:p>
        </p:txBody>
      </p:sp>
      <p:sp>
        <p:nvSpPr>
          <p:cNvPr id="151" name="Google Shape;151;p21"/>
          <p:cNvSpPr txBox="1">
            <a:spLocks noGrp="1"/>
          </p:cNvSpPr>
          <p:nvPr>
            <p:ph type="body" idx="1"/>
          </p:nvPr>
        </p:nvSpPr>
        <p:spPr>
          <a:prstGeom prst="rect">
            <a:avLst/>
          </a:prstGeom>
        </p:spPr>
        <p:txBody>
          <a:bodyPr spcFirstLastPara="1" wrap="square" lIns="0" tIns="0" rIns="0" bIns="0" anchor="t" anchorCtr="0">
            <a:noAutofit/>
          </a:bodyPr>
          <a:lstStyle/>
          <a:p>
            <a:pPr marL="457200" lvl="0" indent="-330200" algn="l" rtl="0">
              <a:lnSpc>
                <a:spcPct val="115000"/>
              </a:lnSpc>
              <a:spcBef>
                <a:spcPts val="0"/>
              </a:spcBef>
              <a:spcAft>
                <a:spcPts val="0"/>
              </a:spcAft>
              <a:buClr>
                <a:srgbClr val="595959"/>
              </a:buClr>
              <a:buSzPts val="1600"/>
              <a:buFont typeface="Lato"/>
              <a:buChar char="●"/>
            </a:pPr>
            <a:r>
              <a:rPr lang="en-US" dirty="0">
                <a:solidFill>
                  <a:srgbClr val="595959"/>
                </a:solidFill>
                <a:latin typeface="Lato"/>
                <a:ea typeface="Lato"/>
                <a:cs typeface="Lato"/>
                <a:sym typeface="Lato"/>
              </a:rPr>
              <a:t>Have a Google Doc open</a:t>
            </a:r>
          </a:p>
          <a:p>
            <a:pPr marL="457200" lvl="0" indent="-330200" algn="l" rtl="0">
              <a:lnSpc>
                <a:spcPct val="115000"/>
              </a:lnSpc>
              <a:spcBef>
                <a:spcPts val="0"/>
              </a:spcBef>
              <a:spcAft>
                <a:spcPts val="0"/>
              </a:spcAft>
              <a:buClr>
                <a:srgbClr val="595959"/>
              </a:buClr>
              <a:buSzPts val="1600"/>
              <a:buFont typeface="Lato"/>
              <a:buChar char="●"/>
            </a:pPr>
            <a:r>
              <a:rPr lang="en-US" dirty="0">
                <a:solidFill>
                  <a:srgbClr val="595959"/>
                </a:solidFill>
                <a:latin typeface="Lato"/>
                <a:sym typeface="Lato"/>
              </a:rPr>
              <a:t>Place the focus be on a word that you are looking up</a:t>
            </a:r>
          </a:p>
          <a:p>
            <a:pPr marL="457200" lvl="0" indent="-330200" algn="l" rtl="0">
              <a:lnSpc>
                <a:spcPct val="115000"/>
              </a:lnSpc>
              <a:spcBef>
                <a:spcPts val="0"/>
              </a:spcBef>
              <a:spcAft>
                <a:spcPts val="0"/>
              </a:spcAft>
              <a:buClr>
                <a:srgbClr val="595959"/>
              </a:buClr>
              <a:buSzPts val="1600"/>
              <a:buFont typeface="Lato"/>
              <a:buChar char="●"/>
            </a:pPr>
            <a:r>
              <a:rPr lang="en-US" dirty="0">
                <a:solidFill>
                  <a:srgbClr val="595959"/>
                </a:solidFill>
                <a:latin typeface="Lato"/>
                <a:sym typeface="Lato"/>
              </a:rPr>
              <a:t>Enter ChromeVox+M (Context Menu)</a:t>
            </a:r>
          </a:p>
          <a:p>
            <a:pPr marL="457200" lvl="0" indent="-330200" algn="l" rtl="0">
              <a:lnSpc>
                <a:spcPct val="115000"/>
              </a:lnSpc>
              <a:spcBef>
                <a:spcPts val="0"/>
              </a:spcBef>
              <a:spcAft>
                <a:spcPts val="0"/>
              </a:spcAft>
              <a:buClr>
                <a:srgbClr val="595959"/>
              </a:buClr>
              <a:buSzPts val="1600"/>
              <a:buFont typeface="Lato"/>
              <a:buChar char="●"/>
            </a:pPr>
            <a:r>
              <a:rPr lang="en-US" dirty="0">
                <a:solidFill>
                  <a:srgbClr val="595959"/>
                </a:solidFill>
                <a:latin typeface="Lato"/>
                <a:sym typeface="Lato"/>
              </a:rPr>
              <a:t>Switch between the Sidebar and Document Content with the Landmark Jump command: ChromeVox+;</a:t>
            </a:r>
          </a:p>
          <a:p>
            <a:pPr marL="457200" lvl="0" indent="-330200" algn="l" rtl="0">
              <a:lnSpc>
                <a:spcPct val="115000"/>
              </a:lnSpc>
              <a:spcBef>
                <a:spcPts val="0"/>
              </a:spcBef>
              <a:spcAft>
                <a:spcPts val="0"/>
              </a:spcAft>
              <a:buClr>
                <a:srgbClr val="595959"/>
              </a:buClr>
              <a:buSzPts val="1600"/>
              <a:buFont typeface="Lato"/>
              <a:buChar char="●"/>
            </a:pPr>
            <a:r>
              <a:rPr lang="en-US" dirty="0">
                <a:solidFill>
                  <a:srgbClr val="595959"/>
                </a:solidFill>
                <a:latin typeface="Lato"/>
                <a:sym typeface="Lato"/>
              </a:rPr>
              <a:t>Always close the Sidebar when finished to maintain focus in the </a:t>
            </a:r>
            <a:r>
              <a:rPr lang="en-US">
                <a:solidFill>
                  <a:srgbClr val="595959"/>
                </a:solidFill>
                <a:latin typeface="Lato"/>
                <a:sym typeface="Lato"/>
              </a:rPr>
              <a:t>Edit Field</a:t>
            </a:r>
            <a:endParaRPr lang="en-US" dirty="0">
              <a:solidFill>
                <a:srgbClr val="595959"/>
              </a:solidFill>
              <a:latin typeface="Lato"/>
              <a:sym typeface="Lato"/>
            </a:endParaRPr>
          </a:p>
          <a:p>
            <a:pPr marL="457200" lvl="0" indent="-330200" algn="l" rtl="0">
              <a:lnSpc>
                <a:spcPct val="115000"/>
              </a:lnSpc>
              <a:spcBef>
                <a:spcPts val="0"/>
              </a:spcBef>
              <a:spcAft>
                <a:spcPts val="0"/>
              </a:spcAft>
              <a:buClr>
                <a:srgbClr val="595959"/>
              </a:buClr>
              <a:buSzPts val="1600"/>
              <a:buFont typeface="Lato"/>
              <a:buChar char="●"/>
            </a:pPr>
            <a:r>
              <a:rPr lang="en-US" dirty="0">
                <a:solidFill>
                  <a:srgbClr val="595959"/>
                </a:solidFill>
                <a:latin typeface="Lato"/>
                <a:sym typeface="Lato"/>
              </a:rPr>
              <a:t>Explore: Ctrl+Alt+Shift+I</a:t>
            </a:r>
          </a:p>
          <a:p>
            <a:pPr marL="457200" lvl="0" indent="-330200" algn="l" rtl="0">
              <a:lnSpc>
                <a:spcPct val="115000"/>
              </a:lnSpc>
              <a:spcBef>
                <a:spcPts val="0"/>
              </a:spcBef>
              <a:spcAft>
                <a:spcPts val="0"/>
              </a:spcAft>
              <a:buClr>
                <a:srgbClr val="595959"/>
              </a:buClr>
              <a:buSzPts val="1600"/>
              <a:buFont typeface="Lato"/>
              <a:buChar char="●"/>
            </a:pPr>
            <a:r>
              <a:rPr lang="en-US" dirty="0">
                <a:solidFill>
                  <a:srgbClr val="595959"/>
                </a:solidFill>
                <a:latin typeface="Lato"/>
                <a:sym typeface="Lato"/>
              </a:rPr>
              <a:t>Define: Ctrl+Shift+Y</a:t>
            </a:r>
            <a:endParaRPr dirty="0"/>
          </a:p>
        </p:txBody>
      </p:sp>
      <p:sp>
        <p:nvSpPr>
          <p:cNvPr id="152" name="Google Shape;152;p21"/>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2"/>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dirty="0">
                <a:solidFill>
                  <a:srgbClr val="1A1A1A"/>
                </a:solidFill>
                <a:latin typeface="Raleway"/>
                <a:ea typeface="Raleway"/>
                <a:cs typeface="Raleway"/>
                <a:sym typeface="Raleway"/>
              </a:rPr>
              <a:t>Using a Braille Display with a Chromebook</a:t>
            </a:r>
            <a:endParaRPr dirty="0"/>
          </a:p>
        </p:txBody>
      </p:sp>
      <p:sp>
        <p:nvSpPr>
          <p:cNvPr id="159" name="Google Shape;159;p22"/>
          <p:cNvSpPr txBox="1">
            <a:spLocks noGrp="1"/>
          </p:cNvSpPr>
          <p:nvPr>
            <p:ph type="body" idx="1"/>
          </p:nvPr>
        </p:nvSpPr>
        <p:spPr>
          <a:prstGeom prst="rect">
            <a:avLst/>
          </a:prstGeom>
        </p:spPr>
        <p:txBody>
          <a:bodyPr spcFirstLastPara="1" wrap="square" lIns="0" tIns="0" rIns="0" bIns="0" anchor="t" anchorCtr="0">
            <a:noAutofit/>
          </a:bodyPr>
          <a:lstStyle/>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ea typeface="Lato"/>
                <a:cs typeface="Lato"/>
                <a:sym typeface="Lato"/>
              </a:rPr>
              <a:t>Plug a Braille display into a USB port in the Chromebook, if it starts ChromeVox this Braille display works with the Chromebook.  Bluetooth is not supported.</a:t>
            </a: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ea typeface="Lato"/>
                <a:cs typeface="Lato"/>
                <a:sym typeface="Lato"/>
              </a:rPr>
              <a:t>Braille commands are always consistent among Braille displays with ChromeVox.</a:t>
            </a:r>
            <a:endParaRPr sz="1600" dirty="0">
              <a:solidFill>
                <a:srgbClr val="595959"/>
              </a:solidFill>
              <a:latin typeface="Lato"/>
              <a:ea typeface="Lato"/>
              <a:cs typeface="Lato"/>
              <a:sym typeface="Lato"/>
            </a:endParaRP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ea typeface="Lato"/>
                <a:cs typeface="Lato"/>
                <a:sym typeface="Lato"/>
              </a:rPr>
              <a:t>Didn’t work, contact the manufacturer or determine from the documentation with the device that the  Braille display that you are using supports Chromebook/ChromeVox.</a:t>
            </a:r>
            <a:endParaRPr sz="1600" dirty="0">
              <a:solidFill>
                <a:srgbClr val="595959"/>
              </a:solidFill>
              <a:latin typeface="Lato"/>
              <a:ea typeface="Lato"/>
              <a:cs typeface="Lato"/>
              <a:sym typeface="Lato"/>
            </a:endParaRP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ea typeface="Lato"/>
                <a:cs typeface="Lato"/>
                <a:sym typeface="Lato"/>
              </a:rPr>
              <a:t>Some Braille displays require the USB port to be configured.  Some Braille displays need to be in Terminal Mode before being plugged in.</a:t>
            </a:r>
            <a:endParaRPr sz="1600" dirty="0">
              <a:solidFill>
                <a:srgbClr val="595959"/>
              </a:solidFill>
              <a:latin typeface="Lato"/>
              <a:ea typeface="Lato"/>
              <a:cs typeface="Lato"/>
              <a:sym typeface="Lato"/>
            </a:endParaRP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ea typeface="Lato"/>
                <a:cs typeface="Lato"/>
                <a:sym typeface="Lato"/>
              </a:rPr>
              <a:t>Still didn’t work, have the very latest Chrome OS installed on the Chromebook.</a:t>
            </a:r>
            <a:endParaRPr sz="1600" dirty="0">
              <a:solidFill>
                <a:srgbClr val="595959"/>
              </a:solidFill>
              <a:latin typeface="Lato"/>
              <a:ea typeface="Lato"/>
              <a:cs typeface="Lato"/>
              <a:sym typeface="Lato"/>
            </a:endParaRP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ea typeface="Lato"/>
                <a:cs typeface="Lato"/>
                <a:sym typeface="Lato"/>
              </a:rPr>
              <a:t>Still didn’t work, have the latest firmware installed in the Braille display.</a:t>
            </a:r>
            <a:endParaRPr sz="2100" dirty="0"/>
          </a:p>
        </p:txBody>
      </p:sp>
      <p:sp>
        <p:nvSpPr>
          <p:cNvPr id="160" name="Google Shape;160;p22"/>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FE8C8-D138-46E8-A419-6242586C2C96}"/>
              </a:ext>
            </a:extLst>
          </p:cNvPr>
          <p:cNvSpPr>
            <a:spLocks noGrp="1"/>
          </p:cNvSpPr>
          <p:nvPr>
            <p:ph type="title"/>
          </p:nvPr>
        </p:nvSpPr>
        <p:spPr/>
        <p:txBody>
          <a:bodyPr>
            <a:normAutofit/>
          </a:bodyPr>
          <a:lstStyle/>
          <a:p>
            <a:r>
              <a:rPr lang="en-US" sz="2800" b="1" dirty="0">
                <a:latin typeface="Raleway" panose="020B0604020202020204" charset="0"/>
              </a:rPr>
              <a:t>Best Braille Display for ChromeVox</a:t>
            </a:r>
          </a:p>
        </p:txBody>
      </p:sp>
      <p:sp>
        <p:nvSpPr>
          <p:cNvPr id="3" name="Content Placeholder 2">
            <a:extLst>
              <a:ext uri="{FF2B5EF4-FFF2-40B4-BE49-F238E27FC236}">
                <a16:creationId xmlns:a16="http://schemas.microsoft.com/office/drawing/2014/main" id="{02756C98-CDA3-42DA-9B46-0841EB411A48}"/>
              </a:ext>
            </a:extLst>
          </p:cNvPr>
          <p:cNvSpPr>
            <a:spLocks noGrp="1"/>
          </p:cNvSpPr>
          <p:nvPr>
            <p:ph idx="1"/>
          </p:nvPr>
        </p:nvSpPr>
        <p:spPr/>
        <p:txBody>
          <a:bodyPr/>
          <a:lstStyle/>
          <a:p>
            <a:r>
              <a:rPr lang="en-US" dirty="0"/>
              <a:t>APH Mantis Q40, due to QWERTY keyboard</a:t>
            </a:r>
          </a:p>
          <a:p>
            <a:r>
              <a:rPr lang="en-US" dirty="0"/>
              <a:t>Go to Settings\Keyboard on the Chromebook</a:t>
            </a:r>
          </a:p>
          <a:p>
            <a:r>
              <a:rPr lang="en-US" dirty="0"/>
              <a:t>Change the Caps Lock key to the Search Key</a:t>
            </a:r>
          </a:p>
          <a:p>
            <a:r>
              <a:rPr lang="en-US" dirty="0"/>
              <a:t>APH Chameleon 20 is very useful for Desmos</a:t>
            </a:r>
          </a:p>
          <a:p>
            <a:r>
              <a:rPr lang="en-US" dirty="0"/>
              <a:t>APH Chameleon 20 has speech and files can be transferred from the Editor to the Chromebook</a:t>
            </a:r>
          </a:p>
        </p:txBody>
      </p:sp>
      <p:sp>
        <p:nvSpPr>
          <p:cNvPr id="4" name="Slide Number Placeholder 3">
            <a:extLst>
              <a:ext uri="{FF2B5EF4-FFF2-40B4-BE49-F238E27FC236}">
                <a16:creationId xmlns:a16="http://schemas.microsoft.com/office/drawing/2014/main" id="{00DA8FDD-C697-4408-843B-61E882A5AE7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Tree>
    <p:extLst>
      <p:ext uri="{BB962C8B-B14F-4D97-AF65-F5344CB8AC3E}">
        <p14:creationId xmlns:p14="http://schemas.microsoft.com/office/powerpoint/2010/main" val="3404784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dirty="0">
                <a:solidFill>
                  <a:srgbClr val="1A1A1A"/>
                </a:solidFill>
                <a:latin typeface="Raleway"/>
                <a:ea typeface="Raleway"/>
                <a:cs typeface="Raleway"/>
                <a:sym typeface="Raleway"/>
              </a:rPr>
              <a:t>Braille Commands</a:t>
            </a:r>
            <a:endParaRPr dirty="0"/>
          </a:p>
        </p:txBody>
      </p:sp>
      <p:sp>
        <p:nvSpPr>
          <p:cNvPr id="167" name="Google Shape;167;p23"/>
          <p:cNvSpPr txBox="1">
            <a:spLocks noGrp="1"/>
          </p:cNvSpPr>
          <p:nvPr>
            <p:ph type="body" idx="1"/>
          </p:nvPr>
        </p:nvSpPr>
        <p:spPr>
          <a:prstGeom prst="rect">
            <a:avLst/>
          </a:prstGeom>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Usually referred to as Legacy Commands.</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Top of Page: Space+Dots 1, 2, 3</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Bottom of Page: Space+Dots 4, 5, 6</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Next Object: Space+Dot 4</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Next Word: Space+Dot 5</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Next Character: Space+Dot 6</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Previous Object: Space+Dot 1</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Previous Word: Space+Dot 2</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Previous Character: Space+Dot 3</a:t>
            </a:r>
            <a:endParaRPr sz="2300" dirty="0"/>
          </a:p>
        </p:txBody>
      </p:sp>
      <p:sp>
        <p:nvSpPr>
          <p:cNvPr id="168" name="Google Shape;168;p23"/>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4"/>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dirty="0">
                <a:solidFill>
                  <a:srgbClr val="1A1A1A"/>
                </a:solidFill>
                <a:latin typeface="Raleway"/>
                <a:ea typeface="Raleway"/>
                <a:cs typeface="Raleway"/>
                <a:sym typeface="Raleway"/>
              </a:rPr>
              <a:t>Navigating the Web Activity 1</a:t>
            </a:r>
            <a:endParaRPr dirty="0"/>
          </a:p>
        </p:txBody>
      </p:sp>
      <p:sp>
        <p:nvSpPr>
          <p:cNvPr id="175" name="Google Shape;175;p24"/>
          <p:cNvSpPr txBox="1">
            <a:spLocks noGrp="1"/>
          </p:cNvSpPr>
          <p:nvPr>
            <p:ph type="body" idx="1"/>
          </p:nvPr>
        </p:nvSpPr>
        <p:spPr>
          <a:prstGeom prst="rect">
            <a:avLst/>
          </a:prstGeom>
        </p:spPr>
        <p:txBody>
          <a:bodyPr spcFirstLastPara="1" wrap="square" lIns="0" tIns="0" rIns="0" bIns="0" anchor="t" anchorCtr="0">
            <a:noAutofit/>
          </a:bodyPr>
          <a:lstStyle/>
          <a:p>
            <a:pPr marL="457200" lvl="0" indent="-336550" algn="l" rtl="0">
              <a:lnSpc>
                <a:spcPct val="115000"/>
              </a:lnSpc>
              <a:spcBef>
                <a:spcPts val="0"/>
              </a:spcBef>
              <a:spcAft>
                <a:spcPts val="0"/>
              </a:spcAft>
              <a:buClr>
                <a:srgbClr val="595959"/>
              </a:buClr>
              <a:buSzPts val="1700"/>
              <a:buFont typeface="Lato"/>
              <a:buChar char="●"/>
            </a:pPr>
            <a:r>
              <a:rPr lang="en-US" sz="1700" dirty="0">
                <a:solidFill>
                  <a:srgbClr val="595959"/>
                </a:solidFill>
                <a:latin typeface="Lato"/>
                <a:ea typeface="Lato"/>
                <a:cs typeface="Lato"/>
                <a:sym typeface="Lato"/>
              </a:rPr>
              <a:t>Use the ChromeVox Panel: ChromeVox+.</a:t>
            </a:r>
          </a:p>
          <a:p>
            <a:pPr marL="457200" lvl="0" indent="-336550" algn="l" rtl="0">
              <a:lnSpc>
                <a:spcPct val="115000"/>
              </a:lnSpc>
              <a:spcBef>
                <a:spcPts val="0"/>
              </a:spcBef>
              <a:spcAft>
                <a:spcPts val="0"/>
              </a:spcAft>
              <a:buClr>
                <a:srgbClr val="595959"/>
              </a:buClr>
              <a:buSzPts val="1700"/>
              <a:buFont typeface="Lato"/>
              <a:buChar char="●"/>
            </a:pPr>
            <a:r>
              <a:rPr lang="en-US" sz="1700" dirty="0">
                <a:solidFill>
                  <a:srgbClr val="595959"/>
                </a:solidFill>
                <a:latin typeface="Lato"/>
                <a:ea typeface="Lato"/>
                <a:cs typeface="Lato"/>
                <a:sym typeface="Lato"/>
              </a:rPr>
              <a:t>Address Bar: Ctrl+L</a:t>
            </a:r>
            <a:endParaRPr sz="1700" dirty="0">
              <a:solidFill>
                <a:srgbClr val="595959"/>
              </a:solidFill>
              <a:latin typeface="Lato"/>
              <a:ea typeface="Lato"/>
              <a:cs typeface="Lato"/>
              <a:sym typeface="Lato"/>
            </a:endParaRPr>
          </a:p>
          <a:p>
            <a:pPr marL="457200" lvl="0" indent="-336550" algn="l" rtl="0">
              <a:lnSpc>
                <a:spcPct val="115000"/>
              </a:lnSpc>
              <a:spcBef>
                <a:spcPts val="0"/>
              </a:spcBef>
              <a:spcAft>
                <a:spcPts val="0"/>
              </a:spcAft>
              <a:buClr>
                <a:srgbClr val="595959"/>
              </a:buClr>
              <a:buSzPts val="1700"/>
              <a:buFont typeface="Lato"/>
              <a:buChar char="●"/>
            </a:pPr>
            <a:r>
              <a:rPr lang="en-US" sz="1700" dirty="0">
                <a:solidFill>
                  <a:srgbClr val="595959"/>
                </a:solidFill>
                <a:latin typeface="Lato"/>
                <a:ea typeface="Lato"/>
                <a:cs typeface="Lato"/>
                <a:sym typeface="Lato"/>
              </a:rPr>
              <a:t>Find Command: Ctrl+F</a:t>
            </a:r>
            <a:endParaRPr sz="1700" dirty="0">
              <a:solidFill>
                <a:srgbClr val="595959"/>
              </a:solidFill>
              <a:latin typeface="Lato"/>
              <a:ea typeface="Lato"/>
              <a:cs typeface="Lato"/>
              <a:sym typeface="Lato"/>
            </a:endParaRPr>
          </a:p>
          <a:p>
            <a:pPr marL="457200" lvl="0" indent="-336550" algn="l" rtl="0">
              <a:lnSpc>
                <a:spcPct val="115000"/>
              </a:lnSpc>
              <a:spcBef>
                <a:spcPts val="0"/>
              </a:spcBef>
              <a:spcAft>
                <a:spcPts val="0"/>
              </a:spcAft>
              <a:buClr>
                <a:srgbClr val="595959"/>
              </a:buClr>
              <a:buSzPts val="1700"/>
              <a:buFont typeface="Lato"/>
              <a:buChar char="●"/>
            </a:pPr>
            <a:r>
              <a:rPr lang="en-US" sz="1700" dirty="0">
                <a:solidFill>
                  <a:srgbClr val="595959"/>
                </a:solidFill>
                <a:latin typeface="Lato"/>
                <a:ea typeface="Lato"/>
                <a:cs typeface="Lato"/>
                <a:sym typeface="Lato"/>
              </a:rPr>
              <a:t>ChromeVox Panel: ChromeVox+.</a:t>
            </a:r>
            <a:endParaRPr sz="1700" dirty="0">
              <a:solidFill>
                <a:srgbClr val="595959"/>
              </a:solidFill>
              <a:latin typeface="Lato"/>
              <a:ea typeface="Lato"/>
              <a:cs typeface="Lato"/>
              <a:sym typeface="Lato"/>
            </a:endParaRPr>
          </a:p>
          <a:p>
            <a:pPr marL="457200" lvl="0" indent="-336550" algn="l" rtl="0">
              <a:lnSpc>
                <a:spcPct val="115000"/>
              </a:lnSpc>
              <a:spcBef>
                <a:spcPts val="0"/>
              </a:spcBef>
              <a:spcAft>
                <a:spcPts val="0"/>
              </a:spcAft>
              <a:buClr>
                <a:srgbClr val="595959"/>
              </a:buClr>
              <a:buSzPts val="1700"/>
              <a:buFont typeface="Lato"/>
              <a:buChar char="●"/>
            </a:pPr>
            <a:r>
              <a:rPr lang="en-US" sz="1700" dirty="0">
                <a:solidFill>
                  <a:srgbClr val="595959"/>
                </a:solidFill>
                <a:latin typeface="Lato"/>
                <a:ea typeface="Lato"/>
                <a:cs typeface="Lato"/>
                <a:sym typeface="Lato"/>
              </a:rPr>
              <a:t>Jump Commands: ChromeVox+ B, Button; ChromeVox+C, Combo Box; ChromeVox+E, Edit Box; ChromeVox+F, Form; ChromeVox+G, Graphic; ChromeVox+H, Heading; ChromeVox+1-6, Heading Levels;  ChromeVox+;, Landmark; ChromeVox+L, Link; ChromeVox+T, Table; ChromeVox+V, Visited Link</a:t>
            </a:r>
            <a:endParaRPr sz="1700" dirty="0">
              <a:solidFill>
                <a:srgbClr val="595959"/>
              </a:solidFill>
              <a:latin typeface="Lato"/>
              <a:ea typeface="Lato"/>
              <a:cs typeface="Lato"/>
              <a:sym typeface="Lato"/>
            </a:endParaRPr>
          </a:p>
          <a:p>
            <a:pPr marL="457200" lvl="0" indent="-336550" algn="l" rtl="0">
              <a:lnSpc>
                <a:spcPct val="115000"/>
              </a:lnSpc>
              <a:spcBef>
                <a:spcPts val="0"/>
              </a:spcBef>
              <a:spcAft>
                <a:spcPts val="0"/>
              </a:spcAft>
              <a:buClr>
                <a:srgbClr val="595959"/>
              </a:buClr>
              <a:buSzPts val="1700"/>
              <a:buFont typeface="Lato"/>
              <a:buChar char="●"/>
            </a:pPr>
            <a:r>
              <a:rPr lang="en-US" sz="1700" dirty="0">
                <a:solidFill>
                  <a:srgbClr val="595959"/>
                </a:solidFill>
                <a:latin typeface="Lato"/>
                <a:ea typeface="Lato"/>
                <a:cs typeface="Lato"/>
                <a:sym typeface="Lato"/>
              </a:rPr>
              <a:t>ChromeVox+Shift+Jump Command moves backward</a:t>
            </a:r>
            <a:endParaRPr sz="1700" dirty="0">
              <a:solidFill>
                <a:srgbClr val="595959"/>
              </a:solidFill>
              <a:latin typeface="Lato"/>
              <a:ea typeface="Lato"/>
              <a:cs typeface="Lato"/>
              <a:sym typeface="Lato"/>
            </a:endParaRPr>
          </a:p>
          <a:p>
            <a:pPr marL="457200" lvl="0" indent="-336550" algn="l" rtl="0">
              <a:lnSpc>
                <a:spcPct val="115000"/>
              </a:lnSpc>
              <a:spcBef>
                <a:spcPts val="0"/>
              </a:spcBef>
              <a:spcAft>
                <a:spcPts val="0"/>
              </a:spcAft>
              <a:buClr>
                <a:srgbClr val="595959"/>
              </a:buClr>
              <a:buSzPts val="1700"/>
              <a:buFont typeface="Lato"/>
              <a:buChar char="●"/>
            </a:pPr>
            <a:r>
              <a:rPr lang="en-US" sz="1700" dirty="0">
                <a:solidFill>
                  <a:srgbClr val="595959"/>
                </a:solidFill>
                <a:latin typeface="Lato"/>
                <a:ea typeface="Lato"/>
                <a:cs typeface="Lato"/>
                <a:sym typeface="Lato"/>
              </a:rPr>
              <a:t>ChromeVox+Ctrl+Jump Command brings up a list of the relevant jump command</a:t>
            </a:r>
            <a:endParaRPr sz="2200" dirty="0"/>
          </a:p>
        </p:txBody>
      </p:sp>
      <p:sp>
        <p:nvSpPr>
          <p:cNvPr id="176" name="Google Shape;176;p2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5"/>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dirty="0">
                <a:solidFill>
                  <a:srgbClr val="1A1A1A"/>
                </a:solidFill>
                <a:latin typeface="Raleway"/>
                <a:ea typeface="Raleway"/>
                <a:cs typeface="Raleway"/>
                <a:sym typeface="Raleway"/>
              </a:rPr>
              <a:t>Navigating the Web Activity 2</a:t>
            </a:r>
            <a:endParaRPr dirty="0"/>
          </a:p>
        </p:txBody>
      </p:sp>
      <p:sp>
        <p:nvSpPr>
          <p:cNvPr id="183" name="Google Shape;183;p25"/>
          <p:cNvSpPr txBox="1">
            <a:spLocks noGrp="1"/>
          </p:cNvSpPr>
          <p:nvPr>
            <p:ph type="body" idx="1"/>
          </p:nvPr>
        </p:nvSpPr>
        <p:spPr>
          <a:prstGeom prst="rect">
            <a:avLst/>
          </a:prstGeom>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Unique keys on Chromebook Keyboard, Top Row on Left:, Left Arrow: Previous Webpage, Right Arrow: Next Webpage</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Know all of the Jump Commands: Button,  Combo Box,  Edit Box,  Form,  Graphic,  Heading Levels,  Landmark, Link, Visited Link</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Set and Use Bookmarks</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Use the Find Command</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Use Visited Links</a:t>
            </a:r>
            <a:endParaRPr dirty="0">
              <a:solidFill>
                <a:srgbClr val="595959"/>
              </a:solidFill>
              <a:latin typeface="Lato"/>
              <a:ea typeface="Lato"/>
              <a:cs typeface="Lato"/>
              <a:sym typeface="Lato"/>
            </a:endParaRPr>
          </a:p>
          <a:p>
            <a:pPr marL="457200" lvl="0" indent="-311150" algn="l" rtl="0">
              <a:lnSpc>
                <a:spcPct val="115000"/>
              </a:lnSpc>
              <a:spcBef>
                <a:spcPts val="0"/>
              </a:spcBef>
              <a:spcAft>
                <a:spcPts val="0"/>
              </a:spcAft>
              <a:buClr>
                <a:srgbClr val="595959"/>
              </a:buClr>
              <a:buSzPts val="1300"/>
              <a:buFont typeface="Lato"/>
              <a:buChar char="●"/>
            </a:pPr>
            <a:r>
              <a:rPr lang="en-US" dirty="0">
                <a:solidFill>
                  <a:srgbClr val="595959"/>
                </a:solidFill>
                <a:latin typeface="Lato"/>
                <a:ea typeface="Lato"/>
                <a:cs typeface="Lato"/>
                <a:sym typeface="Lato"/>
              </a:rPr>
              <a:t>Use the Jump Commands for navigating Google Classroom</a:t>
            </a:r>
            <a:endParaRPr dirty="0">
              <a:solidFill>
                <a:srgbClr val="595959"/>
              </a:solidFill>
              <a:latin typeface="Lato"/>
              <a:ea typeface="Lato"/>
              <a:cs typeface="Lato"/>
              <a:sym typeface="Lato"/>
            </a:endParaRPr>
          </a:p>
        </p:txBody>
      </p:sp>
      <p:sp>
        <p:nvSpPr>
          <p:cNvPr id="184" name="Google Shape;184;p25"/>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a:buNone/>
            </a:pPr>
            <a:r>
              <a:rPr lang="en-US" b="1" dirty="0">
                <a:solidFill>
                  <a:schemeClr val="tx1"/>
                </a:solidFill>
                <a:latin typeface="Raleway" panose="020B0604020202020204" charset="0"/>
              </a:rPr>
              <a:t>Learning Objectives</a:t>
            </a:r>
            <a:endParaRPr b="1" dirty="0">
              <a:solidFill>
                <a:schemeClr val="tx1"/>
              </a:solidFill>
              <a:latin typeface="Raleway" panose="020B0604020202020204" charset="0"/>
            </a:endParaRPr>
          </a:p>
        </p:txBody>
      </p:sp>
      <p:sp>
        <p:nvSpPr>
          <p:cNvPr id="49" name="Google Shape;49;p8"/>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457200" lvl="0" indent="-349250" algn="l" rtl="0">
              <a:lnSpc>
                <a:spcPct val="105000"/>
              </a:lnSpc>
              <a:spcBef>
                <a:spcPts val="0"/>
              </a:spcBef>
              <a:spcAft>
                <a:spcPts val="0"/>
              </a:spcAft>
              <a:buClr>
                <a:schemeClr val="tx1"/>
              </a:buClr>
              <a:buSzPts val="1900"/>
              <a:buChar char="•"/>
            </a:pPr>
            <a:r>
              <a:rPr lang="en-US" sz="1900" dirty="0"/>
              <a:t>Participants will be able to identify and examine Chromebook accessibility features</a:t>
            </a:r>
            <a:endParaRPr sz="1900" dirty="0"/>
          </a:p>
          <a:p>
            <a:pPr marL="457200" lvl="0" indent="-349250" algn="l" rtl="0">
              <a:lnSpc>
                <a:spcPct val="105000"/>
              </a:lnSpc>
              <a:spcBef>
                <a:spcPts val="0"/>
              </a:spcBef>
              <a:spcAft>
                <a:spcPts val="0"/>
              </a:spcAft>
              <a:buClr>
                <a:schemeClr val="tx1"/>
              </a:buClr>
              <a:buSzPts val="1900"/>
              <a:buChar char="•"/>
            </a:pPr>
            <a:r>
              <a:rPr lang="en-US" sz="1900" dirty="0"/>
              <a:t>Participants will be able to configure Chromebooks for low vision students</a:t>
            </a:r>
            <a:endParaRPr sz="1900" dirty="0"/>
          </a:p>
          <a:p>
            <a:pPr marL="457200" lvl="0" indent="-349250" algn="l" rtl="0">
              <a:lnSpc>
                <a:spcPct val="105000"/>
              </a:lnSpc>
              <a:spcBef>
                <a:spcPts val="0"/>
              </a:spcBef>
              <a:spcAft>
                <a:spcPts val="0"/>
              </a:spcAft>
              <a:buClr>
                <a:schemeClr val="tx1"/>
              </a:buClr>
              <a:buSzPts val="1900"/>
              <a:buChar char="•"/>
            </a:pPr>
            <a:r>
              <a:rPr lang="en-US" sz="1900" dirty="0"/>
              <a:t>Participants will be able to adjust settings, extensions, and configure ChromeVox for blind students</a:t>
            </a:r>
            <a:endParaRPr sz="1900" dirty="0"/>
          </a:p>
          <a:p>
            <a:pPr marL="457200" lvl="0" indent="-349250" algn="l" rtl="0">
              <a:lnSpc>
                <a:spcPct val="105000"/>
              </a:lnSpc>
              <a:spcBef>
                <a:spcPts val="0"/>
              </a:spcBef>
              <a:spcAft>
                <a:spcPts val="0"/>
              </a:spcAft>
              <a:buClr>
                <a:schemeClr val="tx1"/>
              </a:buClr>
              <a:buSzPts val="1900"/>
              <a:buChar char="•"/>
            </a:pPr>
            <a:r>
              <a:rPr lang="en-US" sz="1900" dirty="0"/>
              <a:t>Participants will know how to use the G Suite applications with ChromeVox</a:t>
            </a:r>
            <a:endParaRPr sz="1900" dirty="0"/>
          </a:p>
        </p:txBody>
      </p:sp>
      <p:sp>
        <p:nvSpPr>
          <p:cNvPr id="50" name="Google Shape;50;p8"/>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6"/>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dirty="0">
                <a:solidFill>
                  <a:srgbClr val="1A1A1A"/>
                </a:solidFill>
                <a:latin typeface="Raleway"/>
                <a:ea typeface="Raleway"/>
                <a:cs typeface="Raleway"/>
                <a:sym typeface="Raleway"/>
              </a:rPr>
              <a:t>GMail</a:t>
            </a:r>
            <a:endParaRPr dirty="0"/>
          </a:p>
        </p:txBody>
      </p:sp>
      <p:sp>
        <p:nvSpPr>
          <p:cNvPr id="191" name="Google Shape;191;p26"/>
          <p:cNvSpPr txBox="1">
            <a:spLocks noGrp="1"/>
          </p:cNvSpPr>
          <p:nvPr>
            <p:ph type="body" idx="1"/>
          </p:nvPr>
        </p:nvSpPr>
        <p:spPr>
          <a:prstGeom prst="rect">
            <a:avLst/>
          </a:prstGeom>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Keystrokes in GMail are turned off by default</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Compose Mail: C</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Go to Inbox: GI</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Go to Label: GL, then keyboard the first several letters of the label</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Go to Sent Messages: GT</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Move the Focus to the Search Field: /</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Select Messages: X</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Delete Messages: #</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Keyboard Shortcuts: ?</a:t>
            </a:r>
            <a:endParaRPr sz="2300" dirty="0"/>
          </a:p>
        </p:txBody>
      </p:sp>
      <p:sp>
        <p:nvSpPr>
          <p:cNvPr id="192" name="Google Shape;192;p2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7"/>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dirty="0">
                <a:solidFill>
                  <a:srgbClr val="1A1A1A"/>
                </a:solidFill>
                <a:latin typeface="Raleway"/>
                <a:ea typeface="Raleway"/>
                <a:cs typeface="Raleway"/>
                <a:sym typeface="Raleway"/>
              </a:rPr>
              <a:t>Google Calendar</a:t>
            </a:r>
            <a:endParaRPr dirty="0">
              <a:latin typeface="Raleway"/>
              <a:ea typeface="Raleway"/>
              <a:cs typeface="Raleway"/>
              <a:sym typeface="Raleway"/>
            </a:endParaRPr>
          </a:p>
        </p:txBody>
      </p:sp>
      <p:sp>
        <p:nvSpPr>
          <p:cNvPr id="199" name="Google Shape;199;p27"/>
          <p:cNvSpPr txBox="1">
            <a:spLocks noGrp="1"/>
          </p:cNvSpPr>
          <p:nvPr>
            <p:ph type="body" idx="1"/>
          </p:nvPr>
        </p:nvSpPr>
        <p:spPr>
          <a:prstGeom prst="rect">
            <a:avLst/>
          </a:prstGeom>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Always use Schedule View, especially since Google Classroom is placing events on visually impaired student’s calendars.</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Keystrokes for Views: 1 or D: Day, 2 or W: Week, 3 or M: Month, 5 or A: Schedule View</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Create a new calendar event: C</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Access list of keystrokes: Ctrl+/</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Skip to Main Content Button</a:t>
            </a:r>
            <a:endParaRPr sz="2300" dirty="0"/>
          </a:p>
        </p:txBody>
      </p:sp>
      <p:sp>
        <p:nvSpPr>
          <p:cNvPr id="200" name="Google Shape;200;p2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8"/>
          <p:cNvSpPr txBox="1">
            <a:spLocks noGrp="1"/>
          </p:cNvSpPr>
          <p:nvPr>
            <p:ph type="title"/>
          </p:nvPr>
        </p:nvSpPr>
        <p:spPr>
          <a:xfrm>
            <a:off x="327525" y="91498"/>
            <a:ext cx="6400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dirty="0">
                <a:solidFill>
                  <a:srgbClr val="000000"/>
                </a:solidFill>
                <a:latin typeface="Raleway"/>
                <a:ea typeface="Raleway"/>
                <a:cs typeface="Raleway"/>
                <a:sym typeface="Raleway"/>
              </a:rPr>
              <a:t>Switch Access</a:t>
            </a:r>
            <a:endParaRPr b="1" dirty="0">
              <a:solidFill>
                <a:srgbClr val="000000"/>
              </a:solidFill>
              <a:latin typeface="Raleway"/>
              <a:ea typeface="Raleway"/>
              <a:cs typeface="Raleway"/>
              <a:sym typeface="Raleway"/>
            </a:endParaRPr>
          </a:p>
        </p:txBody>
      </p:sp>
      <p:sp>
        <p:nvSpPr>
          <p:cNvPr id="207" name="Google Shape;207;p28"/>
          <p:cNvSpPr txBox="1">
            <a:spLocks noGrp="1"/>
          </p:cNvSpPr>
          <p:nvPr>
            <p:ph type="body" idx="1"/>
          </p:nvPr>
        </p:nvSpPr>
        <p:spPr>
          <a:prstGeom prst="rect">
            <a:avLst/>
          </a:prstGeom>
        </p:spPr>
        <p:txBody>
          <a:bodyPr spcFirstLastPara="1" wrap="square" lIns="0" tIns="0" rIns="0" bIns="0" anchor="t" anchorCtr="0">
            <a:noAutofit/>
          </a:bodyPr>
          <a:lstStyle/>
          <a:p>
            <a:pPr marL="457200" lvl="0" indent="-342900" algn="l" rtl="0">
              <a:spcBef>
                <a:spcPts val="0"/>
              </a:spcBef>
              <a:spcAft>
                <a:spcPts val="0"/>
              </a:spcAft>
              <a:buClr>
                <a:schemeClr val="tx1"/>
              </a:buClr>
              <a:buSzPts val="1800"/>
              <a:buFont typeface="Lato"/>
              <a:buChar char="•"/>
            </a:pPr>
            <a:r>
              <a:rPr lang="en-US" dirty="0">
                <a:latin typeface="Lato"/>
                <a:ea typeface="Lato"/>
                <a:cs typeface="Lato"/>
                <a:sym typeface="Lato"/>
              </a:rPr>
              <a:t>Only USB interfaces that </a:t>
            </a:r>
            <a:r>
              <a:rPr lang="en-US" u="sng" dirty="0">
                <a:latin typeface="Lato"/>
                <a:ea typeface="Lato"/>
                <a:cs typeface="Lato"/>
                <a:sym typeface="Lato"/>
              </a:rPr>
              <a:t>do not</a:t>
            </a:r>
            <a:r>
              <a:rPr lang="en-US" dirty="0">
                <a:latin typeface="Lato"/>
                <a:ea typeface="Lato"/>
                <a:cs typeface="Lato"/>
                <a:sym typeface="Lato"/>
              </a:rPr>
              <a:t> require drivers will work</a:t>
            </a:r>
            <a:endParaRPr dirty="0">
              <a:latin typeface="Lato"/>
              <a:ea typeface="Lato"/>
              <a:cs typeface="Lato"/>
              <a:sym typeface="Lato"/>
            </a:endParaRPr>
          </a:p>
          <a:p>
            <a:pPr marL="457200" lvl="0" indent="-342900" algn="l" rtl="0">
              <a:spcBef>
                <a:spcPts val="0"/>
              </a:spcBef>
              <a:spcAft>
                <a:spcPts val="0"/>
              </a:spcAft>
              <a:buClr>
                <a:schemeClr val="tx1"/>
              </a:buClr>
              <a:buSzPts val="1800"/>
              <a:buFont typeface="Lato"/>
              <a:buChar char="•"/>
            </a:pPr>
            <a:r>
              <a:rPr lang="en-US" dirty="0">
                <a:latin typeface="Lato"/>
                <a:ea typeface="Lato"/>
                <a:cs typeface="Lato"/>
                <a:sym typeface="Lato"/>
              </a:rPr>
              <a:t>Bluetooth interfaces</a:t>
            </a:r>
            <a:endParaRPr dirty="0">
              <a:latin typeface="Lato"/>
              <a:ea typeface="Lato"/>
              <a:cs typeface="Lato"/>
              <a:sym typeface="Lato"/>
            </a:endParaRPr>
          </a:p>
          <a:p>
            <a:pPr marL="457200" lvl="0" indent="-342900" algn="l" rtl="0">
              <a:spcBef>
                <a:spcPts val="0"/>
              </a:spcBef>
              <a:spcAft>
                <a:spcPts val="0"/>
              </a:spcAft>
              <a:buClr>
                <a:schemeClr val="tx1"/>
              </a:buClr>
              <a:buSzPts val="1800"/>
              <a:buFont typeface="Lato"/>
              <a:buChar char="•"/>
            </a:pPr>
            <a:r>
              <a:rPr lang="en-US" dirty="0">
                <a:latin typeface="Lato"/>
                <a:ea typeface="Lato"/>
                <a:cs typeface="Lato"/>
                <a:sym typeface="Lato"/>
              </a:rPr>
              <a:t>Touch screen Chromebooks</a:t>
            </a:r>
            <a:endParaRPr dirty="0">
              <a:latin typeface="Lato"/>
              <a:ea typeface="Lato"/>
              <a:cs typeface="Lato"/>
              <a:sym typeface="Lato"/>
            </a:endParaRPr>
          </a:p>
          <a:p>
            <a:pPr marL="457200" lvl="0" indent="-342900" algn="l" rtl="0">
              <a:spcBef>
                <a:spcPts val="0"/>
              </a:spcBef>
              <a:spcAft>
                <a:spcPts val="0"/>
              </a:spcAft>
              <a:buClr>
                <a:schemeClr val="tx1"/>
              </a:buClr>
              <a:buSzPts val="1800"/>
              <a:buFont typeface="Lato"/>
              <a:buChar char="•"/>
            </a:pPr>
            <a:r>
              <a:rPr lang="en-US" dirty="0">
                <a:latin typeface="Lato"/>
                <a:ea typeface="Lato"/>
                <a:cs typeface="Lato"/>
                <a:sym typeface="Lato"/>
              </a:rPr>
              <a:t>Switch access is a part of Chrome, three switches can be selected</a:t>
            </a:r>
          </a:p>
          <a:p>
            <a:pPr marL="457200" lvl="0" indent="-342900" algn="l" rtl="0">
              <a:spcBef>
                <a:spcPts val="0"/>
              </a:spcBef>
              <a:spcAft>
                <a:spcPts val="0"/>
              </a:spcAft>
              <a:buClr>
                <a:schemeClr val="tx1"/>
              </a:buClr>
              <a:buSzPts val="1800"/>
              <a:buFont typeface="Lato"/>
              <a:buChar char="•"/>
            </a:pPr>
            <a:r>
              <a:rPr lang="en-US" dirty="0">
                <a:latin typeface="Lato"/>
                <a:ea typeface="Lato"/>
                <a:cs typeface="Lato"/>
                <a:sym typeface="Lato"/>
              </a:rPr>
              <a:t>However, use ChromeVox for switch access when speech is needed.</a:t>
            </a:r>
          </a:p>
          <a:p>
            <a:pPr marL="457200" lvl="0" indent="-342900" algn="l" rtl="0">
              <a:spcBef>
                <a:spcPts val="0"/>
              </a:spcBef>
              <a:spcAft>
                <a:spcPts val="0"/>
              </a:spcAft>
              <a:buClr>
                <a:schemeClr val="tx1"/>
              </a:buClr>
              <a:buSzPts val="1800"/>
              <a:buFont typeface="Lato"/>
              <a:buChar char="•"/>
            </a:pPr>
            <a:r>
              <a:rPr lang="en-US" dirty="0">
                <a:latin typeface="Lato"/>
                <a:ea typeface="Lato"/>
                <a:cs typeface="Lato"/>
                <a:sym typeface="Lato"/>
              </a:rPr>
              <a:t>Configure one switch to left arrow, one to right arrow, and the last one to spacebar</a:t>
            </a:r>
          </a:p>
          <a:p>
            <a:pPr marL="457200" lvl="0" indent="-342900" algn="l" rtl="0">
              <a:spcBef>
                <a:spcPts val="0"/>
              </a:spcBef>
              <a:spcAft>
                <a:spcPts val="0"/>
              </a:spcAft>
              <a:buClr>
                <a:schemeClr val="tx1"/>
              </a:buClr>
              <a:buSzPts val="1800"/>
              <a:buFont typeface="Lato"/>
              <a:buChar char="•"/>
            </a:pPr>
            <a:r>
              <a:rPr lang="en-US" dirty="0">
                <a:latin typeface="Lato"/>
                <a:ea typeface="Lato"/>
                <a:cs typeface="Lato"/>
                <a:sym typeface="Lato"/>
              </a:rPr>
              <a:t>Turn on Sticky Keys and ChromeVox</a:t>
            </a:r>
          </a:p>
          <a:p>
            <a:pPr marL="457200" lvl="0" indent="-342900" algn="l" rtl="0">
              <a:spcBef>
                <a:spcPts val="0"/>
              </a:spcBef>
              <a:spcAft>
                <a:spcPts val="0"/>
              </a:spcAft>
              <a:buClr>
                <a:schemeClr val="tx1"/>
              </a:buClr>
              <a:buSzPts val="1800"/>
              <a:buFont typeface="Lato"/>
              <a:buChar char="•"/>
            </a:pPr>
            <a:r>
              <a:rPr lang="en-US" dirty="0">
                <a:latin typeface="Lato"/>
                <a:ea typeface="Lato"/>
                <a:cs typeface="Lato"/>
                <a:sym typeface="Lato"/>
              </a:rPr>
              <a:t>Websites: Tar Heel Reader and Tar Heel Gameplay</a:t>
            </a:r>
          </a:p>
          <a:p>
            <a:pPr marL="457200" lvl="0" indent="-342900" algn="l" rtl="0">
              <a:spcBef>
                <a:spcPts val="0"/>
              </a:spcBef>
              <a:spcAft>
                <a:spcPts val="0"/>
              </a:spcAft>
              <a:buClr>
                <a:schemeClr val="tx1"/>
              </a:buClr>
              <a:buSzPts val="1800"/>
              <a:buFont typeface="Lato"/>
              <a:buChar char="•"/>
            </a:pPr>
            <a:r>
              <a:rPr lang="en-US" dirty="0">
                <a:latin typeface="Lato"/>
                <a:ea typeface="Lato"/>
                <a:cs typeface="Lato"/>
                <a:sym typeface="Lato"/>
              </a:rPr>
              <a:t>Explore using CoughDrop AAC on Chromebooks, this app works with all devices</a:t>
            </a:r>
            <a:endParaRPr dirty="0">
              <a:latin typeface="Lato"/>
              <a:ea typeface="Lato"/>
              <a:cs typeface="Lato"/>
              <a:sym typeface="Lato"/>
            </a:endParaRPr>
          </a:p>
        </p:txBody>
      </p:sp>
      <p:sp>
        <p:nvSpPr>
          <p:cNvPr id="208" name="Google Shape;208;p2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695F8-C348-4753-8CD7-8227D745FCA3}"/>
              </a:ext>
            </a:extLst>
          </p:cNvPr>
          <p:cNvSpPr>
            <a:spLocks noGrp="1"/>
          </p:cNvSpPr>
          <p:nvPr>
            <p:ph type="title"/>
          </p:nvPr>
        </p:nvSpPr>
        <p:spPr/>
        <p:txBody>
          <a:bodyPr>
            <a:normAutofit/>
          </a:bodyPr>
          <a:lstStyle/>
          <a:p>
            <a:r>
              <a:rPr lang="en-US" sz="2800" b="1" dirty="0">
                <a:latin typeface="Raleway" panose="020B0604020202020204" charset="0"/>
              </a:rPr>
              <a:t>Dictation &amp; Voice Typing</a:t>
            </a:r>
          </a:p>
        </p:txBody>
      </p:sp>
      <p:sp>
        <p:nvSpPr>
          <p:cNvPr id="3" name="Content Placeholder 2">
            <a:extLst>
              <a:ext uri="{FF2B5EF4-FFF2-40B4-BE49-F238E27FC236}">
                <a16:creationId xmlns:a16="http://schemas.microsoft.com/office/drawing/2014/main" id="{0F9EC70B-705D-48C6-B1DC-EACEA5AFD3AC}"/>
              </a:ext>
            </a:extLst>
          </p:cNvPr>
          <p:cNvSpPr>
            <a:spLocks noGrp="1"/>
          </p:cNvSpPr>
          <p:nvPr>
            <p:ph idx="1"/>
          </p:nvPr>
        </p:nvSpPr>
        <p:spPr/>
        <p:txBody>
          <a:bodyPr>
            <a:normAutofit/>
          </a:bodyPr>
          <a:lstStyle/>
          <a:p>
            <a:pPr marL="0" marR="0" indent="0">
              <a:spcBef>
                <a:spcPts val="0"/>
              </a:spcBef>
              <a:spcAft>
                <a:spcPts val="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Use USB headphones and a microphone jack if you are using either Speak to Text or ChromeVox.</a:t>
            </a:r>
          </a:p>
          <a:p>
            <a:pPr marL="0" marR="0" indent="0">
              <a:spcBef>
                <a:spcPts val="0"/>
              </a:spcBef>
              <a:spcAft>
                <a:spcPts val="0"/>
              </a:spcAf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pPr>
            <a:r>
              <a:rPr lang="en-US" sz="1800" dirty="0">
                <a:latin typeface="Calibri" panose="020F0502020204030204" pitchFamily="34" charset="0"/>
                <a:ea typeface="Times New Roman" panose="02020603050405020304" pitchFamily="18" charset="0"/>
                <a:cs typeface="Times New Roman" panose="02020603050405020304" pitchFamily="18" charset="0"/>
              </a:rPr>
              <a:t>Select Enable Dictation (Settings)  Dictation has been enhanced in ChromeOS 100.</a:t>
            </a:r>
          </a:p>
          <a:p>
            <a:pPr>
              <a:spcBef>
                <a:spcPts val="0"/>
              </a:spcBef>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Select Speak to Text or select ChromeVox, never select both</a:t>
            </a:r>
          </a:p>
          <a:p>
            <a:pPr>
              <a:spcBef>
                <a:spcPts val="0"/>
              </a:spcBef>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Documentation for Voice Typing from Google: </a:t>
            </a:r>
            <a:r>
              <a:rPr lang="en-US"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2" tooltip="Google Support Voice Typing"/>
              </a:rPr>
              <a:t>https://support.google.com/docs/answer/4492226?hl=en</a:t>
            </a:r>
            <a:r>
              <a:rPr lang="en-US" sz="1800" dirty="0">
                <a:latin typeface="Calibri" panose="020F0502020204030204" pitchFamily="34" charset="0"/>
                <a:cs typeface="Times New Roman" panose="02020603050405020304" pitchFamily="18" charset="0"/>
              </a:rPr>
              <a:t>  This information is available in Braille on the WSSB Statewide Technology web page.</a:t>
            </a:r>
          </a:p>
          <a:p>
            <a:pPr>
              <a:lnSpc>
                <a:spcPct val="100000"/>
              </a:lnSpc>
              <a:spcBef>
                <a:spcPts val="0"/>
              </a:spcBef>
            </a:pPr>
            <a:r>
              <a:rPr lang="en-US" sz="1800" dirty="0">
                <a:latin typeface="Calibri" panose="020F0502020204030204" pitchFamily="34" charset="0"/>
                <a:cs typeface="Times New Roman" panose="02020603050405020304" pitchFamily="18" charset="0"/>
              </a:rPr>
              <a:t>Voice Typing is different than dictation, it is enabled with Control+Shift+s in a Google Doc.</a:t>
            </a:r>
          </a:p>
          <a:p>
            <a:pPr>
              <a:spcBef>
                <a:spcPts val="0"/>
              </a:spcBef>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9E13D25-5FF5-4B7F-BF9C-6E385179B85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23</a:t>
            </a:fld>
            <a:endParaRPr lang="en-US" dirty="0"/>
          </a:p>
        </p:txBody>
      </p:sp>
    </p:spTree>
    <p:extLst>
      <p:ext uri="{BB962C8B-B14F-4D97-AF65-F5344CB8AC3E}">
        <p14:creationId xmlns:p14="http://schemas.microsoft.com/office/powerpoint/2010/main" val="4292614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2499-44C8-4B7B-8F59-819465C7FE60}"/>
              </a:ext>
            </a:extLst>
          </p:cNvPr>
          <p:cNvSpPr>
            <a:spLocks noGrp="1"/>
          </p:cNvSpPr>
          <p:nvPr>
            <p:ph type="title"/>
          </p:nvPr>
        </p:nvSpPr>
        <p:spPr/>
        <p:txBody>
          <a:bodyPr>
            <a:normAutofit/>
          </a:bodyPr>
          <a:lstStyle/>
          <a:p>
            <a:r>
              <a:rPr lang="en-US" sz="2800" b="1" dirty="0">
                <a:latin typeface="Raleway" panose="020B0604020202020204" charset="0"/>
              </a:rPr>
              <a:t>Voice Typing Keystrokes</a:t>
            </a:r>
          </a:p>
        </p:txBody>
      </p:sp>
      <p:sp>
        <p:nvSpPr>
          <p:cNvPr id="3" name="Content Placeholder 2">
            <a:extLst>
              <a:ext uri="{FF2B5EF4-FFF2-40B4-BE49-F238E27FC236}">
                <a16:creationId xmlns:a16="http://schemas.microsoft.com/office/drawing/2014/main" id="{38C7E70A-E177-4257-B774-7A7CEA9067F9}"/>
              </a:ext>
            </a:extLst>
          </p:cNvPr>
          <p:cNvSpPr>
            <a:spLocks noGrp="1"/>
          </p:cNvSpPr>
          <p:nvPr>
            <p:ph idx="1"/>
          </p:nvPr>
        </p:nvSpPr>
        <p:spPr/>
        <p:txBody>
          <a:bodyPr>
            <a:normAutofit fontScale="92500"/>
          </a:bodyPr>
          <a:lstStyle/>
          <a:p>
            <a:pPr>
              <a:lnSpc>
                <a:spcPct val="100000"/>
              </a:lnSpc>
              <a:spcBef>
                <a:spcPts val="0"/>
              </a:spcBef>
            </a:pPr>
            <a:r>
              <a:rPr lang="en-US" sz="2400" dirty="0">
                <a:latin typeface="Calibri" panose="020F0502020204030204" pitchFamily="34" charset="0"/>
                <a:cs typeface="Times New Roman" panose="02020603050405020304" pitchFamily="18" charset="0"/>
              </a:rPr>
              <a:t>Google Doc file, Navigate to </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Tools, Alt+t, down arrow to Voice Typing, Ctrl+Shift+s</a:t>
            </a:r>
            <a:r>
              <a:rPr lang="en-US" sz="2400" dirty="0">
                <a:latin typeface="Calibri" panose="020F0502020204030204" pitchFamily="34" charset="0"/>
                <a:ea typeface="Times New Roman" panose="02020603050405020304" pitchFamily="18" charset="0"/>
                <a:cs typeface="Times New Roman" panose="02020603050405020304" pitchFamily="18" charset="0"/>
              </a:rPr>
              <a:t> will </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start Voice Typing,</a:t>
            </a:r>
            <a:r>
              <a:rPr lang="en-US" sz="2400" dirty="0">
                <a:latin typeface="Calibri" panose="020F0502020204030204" pitchFamily="34" charset="0"/>
                <a:ea typeface="Times New Roman" panose="02020603050405020304" pitchFamily="18" charset="0"/>
                <a:cs typeface="Times New Roman" panose="02020603050405020304" pitchFamily="18" charset="0"/>
              </a:rPr>
              <a:t> </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ChromeVox running</a:t>
            </a:r>
          </a:p>
          <a:p>
            <a:pPr marL="0" marR="0">
              <a:spcBef>
                <a:spcPts val="0"/>
              </a:spcBef>
              <a:spcAft>
                <a:spcPts val="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List of Voice Typing commands available in the </a:t>
            </a:r>
            <a:r>
              <a:rPr lang="en-US" sz="2400" dirty="0">
                <a:latin typeface="Calibri" panose="020F0502020204030204" pitchFamily="34" charset="0"/>
                <a:ea typeface="Times New Roman" panose="02020603050405020304" pitchFamily="18" charset="0"/>
                <a:cs typeface="Times New Roman" panose="02020603050405020304" pitchFamily="18" charset="0"/>
              </a:rPr>
              <a:t>WSSB site.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latin typeface="Calibri" panose="020F0502020204030204" pitchFamily="34" charset="0"/>
                <a:ea typeface="Times New Roman" panose="02020603050405020304" pitchFamily="18" charset="0"/>
                <a:cs typeface="Times New Roman" panose="02020603050405020304" pitchFamily="18" charset="0"/>
              </a:rPr>
              <a:t>Beginning commands for editing, practice speaking punctuation.</a:t>
            </a:r>
          </a:p>
          <a:p>
            <a:pPr marL="342900" lvl="1">
              <a:spcBef>
                <a:spcPts val="0"/>
              </a:spcBef>
            </a:pPr>
            <a:r>
              <a:rPr lang="en-US" sz="2100" dirty="0">
                <a:effectLst/>
                <a:latin typeface="Calibri" panose="020F0502020204030204" pitchFamily="34" charset="0"/>
                <a:ea typeface="Times New Roman" panose="02020603050405020304" pitchFamily="18" charset="0"/>
                <a:cs typeface="Times New Roman" panose="02020603050405020304" pitchFamily="18" charset="0"/>
              </a:rPr>
              <a:t>Stop listening</a:t>
            </a:r>
          </a:p>
          <a:p>
            <a:pPr marL="342900" lvl="1">
              <a:spcBef>
                <a:spcPts val="0"/>
              </a:spcBef>
            </a:pPr>
            <a:r>
              <a:rPr lang="en-US" sz="2100" dirty="0">
                <a:latin typeface="Calibri" panose="020F0502020204030204" pitchFamily="34" charset="0"/>
                <a:ea typeface="Times New Roman" panose="02020603050405020304" pitchFamily="18" charset="0"/>
                <a:cs typeface="Times New Roman" panose="02020603050405020304" pitchFamily="18" charset="0"/>
              </a:rPr>
              <a:t>Select line</a:t>
            </a:r>
          </a:p>
          <a:p>
            <a:pPr marL="342900" lvl="1">
              <a:spcBef>
                <a:spcPts val="0"/>
              </a:spcBef>
            </a:pPr>
            <a:r>
              <a:rPr lang="en-US" sz="2100" dirty="0">
                <a:effectLst/>
                <a:latin typeface="Calibri" panose="020F0502020204030204" pitchFamily="34" charset="0"/>
                <a:ea typeface="Times New Roman" panose="02020603050405020304" pitchFamily="18" charset="0"/>
                <a:cs typeface="Times New Roman" panose="02020603050405020304" pitchFamily="18" charset="0"/>
              </a:rPr>
              <a:t>Select all</a:t>
            </a:r>
          </a:p>
          <a:p>
            <a:pPr marL="342900" lvl="1">
              <a:spcBef>
                <a:spcPts val="0"/>
              </a:spcBef>
            </a:pPr>
            <a:r>
              <a:rPr lang="en-US" sz="2100" dirty="0">
                <a:latin typeface="Calibri" panose="020F0502020204030204" pitchFamily="34" charset="0"/>
                <a:ea typeface="Times New Roman" panose="02020603050405020304" pitchFamily="18" charset="0"/>
                <a:cs typeface="Times New Roman" panose="02020603050405020304" pitchFamily="18" charset="0"/>
              </a:rPr>
              <a:t>Delete</a:t>
            </a:r>
          </a:p>
          <a:p>
            <a:pPr marL="342900" lvl="1">
              <a:spcBef>
                <a:spcPts val="0"/>
              </a:spcBef>
            </a:pPr>
            <a:r>
              <a:rPr lang="en-US" sz="2100" dirty="0">
                <a:effectLst/>
                <a:latin typeface="Calibri" panose="020F0502020204030204" pitchFamily="34" charset="0"/>
                <a:ea typeface="Times New Roman" panose="02020603050405020304" pitchFamily="18" charset="0"/>
                <a:cs typeface="Times New Roman" panose="02020603050405020304" pitchFamily="18" charset="0"/>
              </a:rPr>
              <a:t>Unselect</a:t>
            </a:r>
          </a:p>
          <a:p>
            <a:pPr marL="342900" lvl="1">
              <a:spcBef>
                <a:spcPts val="0"/>
              </a:spcBef>
            </a:pPr>
            <a:r>
              <a:rPr lang="en-US" sz="2100" dirty="0">
                <a:latin typeface="Calibri" panose="020F0502020204030204" pitchFamily="34" charset="0"/>
                <a:ea typeface="Times New Roman" panose="02020603050405020304" pitchFamily="18" charset="0"/>
                <a:cs typeface="Times New Roman" panose="02020603050405020304" pitchFamily="18" charset="0"/>
              </a:rPr>
              <a:t>Delete last word</a:t>
            </a:r>
          </a:p>
          <a:p>
            <a:pPr marL="342900" lvl="1">
              <a:spcBef>
                <a:spcPts val="0"/>
              </a:spcBef>
            </a:pPr>
            <a:r>
              <a:rPr lang="en-US" sz="2100" dirty="0">
                <a:effectLst/>
                <a:latin typeface="Calibri" panose="020F0502020204030204" pitchFamily="34" charset="0"/>
                <a:ea typeface="Times New Roman" panose="02020603050405020304" pitchFamily="18" charset="0"/>
                <a:cs typeface="Times New Roman" panose="02020603050405020304" pitchFamily="18" charset="0"/>
              </a:rPr>
              <a:t>Go to the end of the paragraph</a:t>
            </a:r>
          </a:p>
          <a:p>
            <a:pPr marL="342900" lvl="1">
              <a:spcBef>
                <a:spcPts val="0"/>
              </a:spcBef>
            </a:pPr>
            <a:endParaRPr lang="en-US" sz="2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47D0430-10AD-45AA-8663-40024E18D7E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24</a:t>
            </a:fld>
            <a:endParaRPr lang="en-US" dirty="0"/>
          </a:p>
        </p:txBody>
      </p:sp>
    </p:spTree>
    <p:extLst>
      <p:ext uri="{BB962C8B-B14F-4D97-AF65-F5344CB8AC3E}">
        <p14:creationId xmlns:p14="http://schemas.microsoft.com/office/powerpoint/2010/main" val="1357377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a:buNone/>
            </a:pPr>
            <a:r>
              <a:rPr lang="en-US" b="1" dirty="0">
                <a:solidFill>
                  <a:schemeClr val="tx1"/>
                </a:solidFill>
                <a:latin typeface="Raleway" panose="020B0604020202020204" charset="0"/>
              </a:rPr>
              <a:t>Getting Started</a:t>
            </a:r>
            <a:endParaRPr b="1" dirty="0">
              <a:solidFill>
                <a:schemeClr val="tx1"/>
              </a:solidFill>
              <a:latin typeface="Raleway" panose="020B0604020202020204" charset="0"/>
            </a:endParaRPr>
          </a:p>
        </p:txBody>
      </p:sp>
      <p:sp>
        <p:nvSpPr>
          <p:cNvPr id="63" name="Google Shape;63;p10"/>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285750" indent="-285750">
              <a:lnSpc>
                <a:spcPct val="115000"/>
              </a:lnSpc>
              <a:buClr>
                <a:schemeClr val="tx1"/>
              </a:buClr>
              <a:buSzPts val="1100"/>
            </a:pPr>
            <a:r>
              <a:rPr lang="en-US" dirty="0">
                <a:solidFill>
                  <a:srgbClr val="595959"/>
                </a:solidFill>
                <a:latin typeface="Lato"/>
                <a:ea typeface="Lato"/>
                <a:cs typeface="Lato"/>
                <a:sym typeface="Lato"/>
              </a:rPr>
              <a:t>Resources are available at the Washington State School for the Blind website, go to Services, then go to Statewide Technology: </a:t>
            </a:r>
            <a:r>
              <a:rPr lang="en-US" dirty="0">
                <a:solidFill>
                  <a:srgbClr val="595959"/>
                </a:solidFill>
                <a:latin typeface="Lato"/>
                <a:ea typeface="Lato"/>
                <a:cs typeface="Lato"/>
                <a:sym typeface="Lato"/>
                <a:hlinkClick r:id="rId3" tooltip="WA Statewide Technology Services"/>
              </a:rPr>
              <a:t>https://www.wssb.wa.gov/services/statewide-technology-services</a:t>
            </a:r>
            <a:r>
              <a:rPr lang="en-US" dirty="0">
                <a:solidFill>
                  <a:srgbClr val="595959"/>
                </a:solidFill>
                <a:latin typeface="Lato"/>
                <a:ea typeface="Lato"/>
                <a:cs typeface="Lato"/>
                <a:sym typeface="Lato"/>
              </a:rPr>
              <a:t> </a:t>
            </a:r>
            <a:endParaRPr lang="en-US" u="sng" dirty="0">
              <a:solidFill>
                <a:srgbClr val="595959"/>
              </a:solidFill>
              <a:latin typeface="Lato"/>
              <a:ea typeface="Arial"/>
              <a:cs typeface="Arial"/>
              <a:sym typeface="Lato"/>
            </a:endParaRPr>
          </a:p>
          <a:p>
            <a:pPr marL="285750" indent="-285750">
              <a:lnSpc>
                <a:spcPct val="115000"/>
              </a:lnSpc>
              <a:buClr>
                <a:schemeClr val="tx1"/>
              </a:buClr>
              <a:buSzPts val="1100"/>
            </a:pPr>
            <a:r>
              <a:rPr lang="en-US" dirty="0">
                <a:solidFill>
                  <a:srgbClr val="595959"/>
                </a:solidFill>
                <a:latin typeface="Lato"/>
                <a:ea typeface="Lato"/>
                <a:cs typeface="Arial"/>
                <a:sym typeface="Lato"/>
              </a:rPr>
              <a:t>“</a:t>
            </a:r>
            <a:r>
              <a:rPr lang="en-US" dirty="0">
                <a:solidFill>
                  <a:srgbClr val="595959"/>
                </a:solidFill>
                <a:latin typeface="Lato"/>
                <a:ea typeface="Lato"/>
                <a:cs typeface="Lato"/>
                <a:sym typeface="Lato"/>
              </a:rPr>
              <a:t>Accessibility in the Chromebook” is available for download at this site.  Additional files provide documentation on ChromeVox keystrokes.</a:t>
            </a:r>
          </a:p>
          <a:p>
            <a:pPr marL="285750" indent="-285750">
              <a:lnSpc>
                <a:spcPct val="115000"/>
              </a:lnSpc>
              <a:buClr>
                <a:schemeClr val="tx1"/>
              </a:buClr>
              <a:buSzPts val="1100"/>
            </a:pPr>
            <a:r>
              <a:rPr lang="en-US" dirty="0">
                <a:solidFill>
                  <a:srgbClr val="595959"/>
                </a:solidFill>
                <a:latin typeface="Lato"/>
                <a:ea typeface="Lato"/>
                <a:cs typeface="Lato"/>
                <a:sym typeface="Lato"/>
              </a:rPr>
              <a:t>Chromebook Specs: 8GB, Intel Core i5 or better</a:t>
            </a:r>
          </a:p>
          <a:p>
            <a:pPr marL="285750" indent="-285750">
              <a:lnSpc>
                <a:spcPct val="115000"/>
              </a:lnSpc>
              <a:buClr>
                <a:schemeClr val="tx1"/>
              </a:buClr>
              <a:buSzPts val="1100"/>
            </a:pPr>
            <a:r>
              <a:rPr lang="en-US" dirty="0">
                <a:solidFill>
                  <a:srgbClr val="595959"/>
                </a:solidFill>
                <a:latin typeface="Lato"/>
                <a:ea typeface="Lato"/>
                <a:cs typeface="Lato"/>
                <a:sym typeface="Lato"/>
              </a:rPr>
              <a:t>Recommend that IT departments create an Organizational Unit for the blind and low vision students in their school districts for custom configuration.</a:t>
            </a:r>
          </a:p>
          <a:p>
            <a:pPr marL="285750" indent="-285750">
              <a:lnSpc>
                <a:spcPct val="115000"/>
              </a:lnSpc>
              <a:buClr>
                <a:schemeClr val="tx1"/>
              </a:buClr>
              <a:buSzPts val="1100"/>
            </a:pPr>
            <a:r>
              <a:rPr lang="en-US" dirty="0">
                <a:solidFill>
                  <a:srgbClr val="595959"/>
                </a:solidFill>
                <a:latin typeface="Lato"/>
                <a:ea typeface="Lato"/>
                <a:cs typeface="Lato"/>
                <a:sym typeface="Lato"/>
              </a:rPr>
              <a:t>ChromeVox Panel &amp; ChromeVox Tutorial: ChromeVox+.</a:t>
            </a:r>
          </a:p>
          <a:p>
            <a:pPr marL="0" lvl="0" indent="0" algn="l" rtl="0">
              <a:lnSpc>
                <a:spcPct val="115000"/>
              </a:lnSpc>
              <a:spcBef>
                <a:spcPts val="0"/>
              </a:spcBef>
              <a:spcAft>
                <a:spcPts val="0"/>
              </a:spcAft>
              <a:buSzPts val="1100"/>
              <a:buNone/>
            </a:pPr>
            <a:endParaRPr dirty="0">
              <a:solidFill>
                <a:srgbClr val="595959"/>
              </a:solidFill>
              <a:latin typeface="Lato"/>
              <a:ea typeface="Lato"/>
              <a:cs typeface="Lato"/>
              <a:sym typeface="Lato"/>
            </a:endParaRPr>
          </a:p>
          <a:p>
            <a:pPr marL="109728" lvl="0" indent="0" algn="l" rtl="0">
              <a:lnSpc>
                <a:spcPct val="105000"/>
              </a:lnSpc>
              <a:spcBef>
                <a:spcPts val="1600"/>
              </a:spcBef>
              <a:spcAft>
                <a:spcPts val="0"/>
              </a:spcAft>
              <a:buSzPts val="1800"/>
              <a:buNone/>
            </a:pPr>
            <a:endParaRPr dirty="0"/>
          </a:p>
        </p:txBody>
      </p:sp>
      <p:sp>
        <p:nvSpPr>
          <p:cNvPr id="64" name="Google Shape;64;p10"/>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rgbClr val="1A1A1A"/>
                </a:solidFill>
                <a:latin typeface="Raleway"/>
                <a:ea typeface="Raleway"/>
                <a:cs typeface="Raleway"/>
                <a:sym typeface="Raleway"/>
              </a:rPr>
              <a:t>Keyboarding Programs for Special Needs</a:t>
            </a:r>
            <a:endParaRPr sz="2100" dirty="0"/>
          </a:p>
        </p:txBody>
      </p:sp>
      <p:sp>
        <p:nvSpPr>
          <p:cNvPr id="71" name="Google Shape;71;p11"/>
          <p:cNvSpPr txBox="1">
            <a:spLocks noGrp="1"/>
          </p:cNvSpPr>
          <p:nvPr>
            <p:ph type="body" idx="1"/>
          </p:nvPr>
        </p:nvSpPr>
        <p:spPr>
          <a:prstGeom prst="rect">
            <a:avLst/>
          </a:prstGeom>
        </p:spPr>
        <p:txBody>
          <a:bodyPr spcFirstLastPara="1" wrap="square" lIns="0" tIns="0" rIns="0" bIns="0" anchor="t" anchorCtr="0">
            <a:noAutofit/>
          </a:bodyPr>
          <a:lstStyle/>
          <a:p>
            <a:pPr marL="457200" lvl="0" indent="-349250" algn="l" rtl="0">
              <a:lnSpc>
                <a:spcPct val="115000"/>
              </a:lnSpc>
              <a:spcBef>
                <a:spcPts val="0"/>
              </a:spcBef>
              <a:spcAft>
                <a:spcPts val="0"/>
              </a:spcAft>
              <a:buClr>
                <a:srgbClr val="595959"/>
              </a:buClr>
              <a:buSzPts val="1900"/>
              <a:buFont typeface="Lato"/>
              <a:buChar char="•"/>
            </a:pPr>
            <a:r>
              <a:rPr lang="en-US" dirty="0">
                <a:solidFill>
                  <a:srgbClr val="595959"/>
                </a:solidFill>
                <a:latin typeface="Lato"/>
                <a:ea typeface="Lato"/>
                <a:cs typeface="Lato"/>
                <a:sym typeface="Lato"/>
              </a:rPr>
              <a:t>Teachers of the visually impaired can choose between Talking Typer, Talking Typer Teacher, Typeability, Typer Online, and Typio.  All valid and possibly others we have not mentioned.</a:t>
            </a:r>
            <a:endParaRPr dirty="0">
              <a:solidFill>
                <a:srgbClr val="595959"/>
              </a:solidFill>
              <a:latin typeface="Lato"/>
              <a:ea typeface="Lato"/>
              <a:cs typeface="Lato"/>
              <a:sym typeface="Lato"/>
            </a:endParaRPr>
          </a:p>
          <a:p>
            <a:pPr marL="457200" lvl="0" indent="-349250" algn="l" rtl="0">
              <a:lnSpc>
                <a:spcPct val="115000"/>
              </a:lnSpc>
              <a:spcBef>
                <a:spcPts val="0"/>
              </a:spcBef>
              <a:spcAft>
                <a:spcPts val="0"/>
              </a:spcAft>
              <a:buClr>
                <a:srgbClr val="595959"/>
              </a:buClr>
              <a:buSzPts val="1900"/>
              <a:buFont typeface="Lato"/>
              <a:buChar char="•"/>
            </a:pPr>
            <a:r>
              <a:rPr lang="en-US" dirty="0">
                <a:solidFill>
                  <a:srgbClr val="595959"/>
                </a:solidFill>
                <a:latin typeface="Lato"/>
                <a:ea typeface="Lato"/>
                <a:cs typeface="Lato"/>
                <a:sym typeface="Lato"/>
              </a:rPr>
              <a:t>School districts should purchase Typing Club because it is accessible for all students.  It competes very well against other keyboarding programs when accessibility is not considered.  But accessibility should always be considered.</a:t>
            </a:r>
            <a:endParaRPr dirty="0">
              <a:solidFill>
                <a:srgbClr val="595959"/>
              </a:solidFill>
              <a:latin typeface="Lato"/>
              <a:ea typeface="Lato"/>
              <a:cs typeface="Lato"/>
              <a:sym typeface="Lato"/>
            </a:endParaRPr>
          </a:p>
          <a:p>
            <a:pPr marL="457200" lvl="0" indent="-349250" algn="l" rtl="0">
              <a:lnSpc>
                <a:spcPct val="115000"/>
              </a:lnSpc>
              <a:spcBef>
                <a:spcPts val="0"/>
              </a:spcBef>
              <a:spcAft>
                <a:spcPts val="0"/>
              </a:spcAft>
              <a:buClr>
                <a:srgbClr val="595959"/>
              </a:buClr>
              <a:buSzPts val="1900"/>
              <a:buFont typeface="Lato"/>
              <a:buChar char="•"/>
            </a:pPr>
            <a:r>
              <a:rPr lang="en-US" dirty="0">
                <a:solidFill>
                  <a:srgbClr val="595959"/>
                </a:solidFill>
                <a:latin typeface="Lato"/>
                <a:ea typeface="Lato"/>
                <a:cs typeface="Lato"/>
                <a:sym typeface="Lato"/>
              </a:rPr>
              <a:t>Alternative keyboards, such as the Matias 508 or Matias half/keyboard can be used with the Chromebook.</a:t>
            </a:r>
            <a:endParaRPr dirty="0">
              <a:solidFill>
                <a:srgbClr val="595959"/>
              </a:solidFill>
              <a:latin typeface="Lato"/>
              <a:ea typeface="Lato"/>
              <a:cs typeface="Lato"/>
              <a:sym typeface="Lato"/>
            </a:endParaRPr>
          </a:p>
        </p:txBody>
      </p:sp>
      <p:sp>
        <p:nvSpPr>
          <p:cNvPr id="72" name="Google Shape;72;p11"/>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dirty="0">
                <a:solidFill>
                  <a:srgbClr val="1A1A1A"/>
                </a:solidFill>
                <a:latin typeface="Raleway"/>
                <a:ea typeface="Raleway"/>
                <a:cs typeface="Raleway"/>
                <a:sym typeface="Raleway"/>
              </a:rPr>
              <a:t>Typing Club</a:t>
            </a:r>
            <a:endParaRPr dirty="0"/>
          </a:p>
        </p:txBody>
      </p:sp>
      <p:sp>
        <p:nvSpPr>
          <p:cNvPr id="79" name="Google Shape;79;p12"/>
          <p:cNvSpPr txBox="1">
            <a:spLocks noGrp="1"/>
          </p:cNvSpPr>
          <p:nvPr>
            <p:ph type="body" idx="1"/>
          </p:nvPr>
        </p:nvSpPr>
        <p:spPr>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700" dirty="0">
                <a:solidFill>
                  <a:srgbClr val="595959"/>
                </a:solidFill>
                <a:latin typeface="Lato"/>
                <a:ea typeface="Lato"/>
                <a:cs typeface="Lato"/>
                <a:sym typeface="Lato"/>
              </a:rPr>
              <a:t>Typing Club is a very accessible mainstream keyboarding program.  Typing Club is made by Ed Club.  </a:t>
            </a:r>
            <a:r>
              <a:rPr lang="en-US" sz="1500" u="sng" dirty="0">
                <a:solidFill>
                  <a:srgbClr val="1C3678"/>
                </a:solidFill>
                <a:latin typeface="Arial"/>
                <a:ea typeface="Arial"/>
                <a:cs typeface="Arial"/>
                <a:sym typeface="Arial"/>
                <a:hlinkClick r:id="rId3" tooltip="Typing Club">
                  <a:extLst>
                    <a:ext uri="{A12FA001-AC4F-418D-AE19-62706E023703}">
                      <ahyp:hlinkClr xmlns:ahyp="http://schemas.microsoft.com/office/drawing/2018/hyperlinkcolor" val="tx"/>
                    </a:ext>
                  </a:extLst>
                </a:hlinkClick>
              </a:rPr>
              <a:t>https://www.typingclub.com/</a:t>
            </a:r>
            <a:r>
              <a:rPr lang="en-US" sz="1700" dirty="0">
                <a:solidFill>
                  <a:srgbClr val="595959"/>
                </a:solidFill>
                <a:latin typeface="Lato"/>
                <a:ea typeface="Lato"/>
                <a:cs typeface="Lato"/>
                <a:sym typeface="Lato"/>
              </a:rPr>
              <a:t>   Typing Club works very well with ChromeVox on a Chromebook. This program has accessibility features for the following groups, which can be combined:</a:t>
            </a:r>
            <a:endParaRPr sz="1700" dirty="0">
              <a:solidFill>
                <a:srgbClr val="595959"/>
              </a:solidFill>
              <a:latin typeface="Lato"/>
              <a:ea typeface="Lato"/>
              <a:cs typeface="Lato"/>
              <a:sym typeface="Lato"/>
            </a:endParaRPr>
          </a:p>
          <a:p>
            <a:pPr marL="457200" lvl="0" indent="-336550" algn="l" rtl="0">
              <a:lnSpc>
                <a:spcPct val="115000"/>
              </a:lnSpc>
              <a:spcBef>
                <a:spcPts val="1600"/>
              </a:spcBef>
              <a:spcAft>
                <a:spcPts val="0"/>
              </a:spcAft>
              <a:buClr>
                <a:srgbClr val="595959"/>
              </a:buClr>
              <a:buSzPts val="1700"/>
              <a:buFont typeface="Lato"/>
              <a:buChar char="●"/>
            </a:pPr>
            <a:r>
              <a:rPr lang="en-US" sz="1700" dirty="0">
                <a:solidFill>
                  <a:srgbClr val="595959"/>
                </a:solidFill>
                <a:latin typeface="Lato"/>
                <a:ea typeface="Lato"/>
                <a:cs typeface="Lato"/>
                <a:sym typeface="Lato"/>
              </a:rPr>
              <a:t>Physically Handicapped, Left or Right hand</a:t>
            </a:r>
            <a:endParaRPr sz="1700" dirty="0">
              <a:solidFill>
                <a:srgbClr val="595959"/>
              </a:solidFill>
              <a:latin typeface="Lato"/>
              <a:ea typeface="Lato"/>
              <a:cs typeface="Lato"/>
              <a:sym typeface="Lato"/>
            </a:endParaRPr>
          </a:p>
          <a:p>
            <a:pPr marL="457200" lvl="0" indent="-336550" algn="l" rtl="0">
              <a:lnSpc>
                <a:spcPct val="115000"/>
              </a:lnSpc>
              <a:spcBef>
                <a:spcPts val="0"/>
              </a:spcBef>
              <a:spcAft>
                <a:spcPts val="0"/>
              </a:spcAft>
              <a:buClr>
                <a:srgbClr val="595959"/>
              </a:buClr>
              <a:buSzPts val="1700"/>
              <a:buFont typeface="Lato"/>
              <a:buChar char="●"/>
            </a:pPr>
            <a:r>
              <a:rPr lang="en-US" sz="1700" dirty="0">
                <a:solidFill>
                  <a:srgbClr val="595959"/>
                </a:solidFill>
                <a:latin typeface="Lato"/>
                <a:ea typeface="Lato"/>
                <a:cs typeface="Lato"/>
                <a:sym typeface="Lato"/>
              </a:rPr>
              <a:t>Low Vision</a:t>
            </a:r>
            <a:endParaRPr sz="1700" dirty="0">
              <a:solidFill>
                <a:srgbClr val="595959"/>
              </a:solidFill>
              <a:latin typeface="Lato"/>
              <a:ea typeface="Lato"/>
              <a:cs typeface="Lato"/>
              <a:sym typeface="Lato"/>
            </a:endParaRPr>
          </a:p>
          <a:p>
            <a:pPr marL="457200" lvl="0" indent="-336550" algn="l" rtl="0">
              <a:lnSpc>
                <a:spcPct val="115000"/>
              </a:lnSpc>
              <a:spcBef>
                <a:spcPts val="0"/>
              </a:spcBef>
              <a:spcAft>
                <a:spcPts val="0"/>
              </a:spcAft>
              <a:buClr>
                <a:srgbClr val="595959"/>
              </a:buClr>
              <a:buSzPts val="1700"/>
              <a:buFont typeface="Lato"/>
              <a:buChar char="●"/>
            </a:pPr>
            <a:r>
              <a:rPr lang="en-US" sz="1700" dirty="0">
                <a:solidFill>
                  <a:srgbClr val="595959"/>
                </a:solidFill>
                <a:latin typeface="Lato"/>
                <a:ea typeface="Lato"/>
                <a:cs typeface="Lato"/>
                <a:sym typeface="Lato"/>
              </a:rPr>
              <a:t>Blind</a:t>
            </a:r>
            <a:endParaRPr sz="1700" dirty="0">
              <a:solidFill>
                <a:srgbClr val="595959"/>
              </a:solidFill>
              <a:latin typeface="Lato"/>
              <a:ea typeface="Lato"/>
              <a:cs typeface="Lato"/>
              <a:sym typeface="Lato"/>
            </a:endParaRPr>
          </a:p>
          <a:p>
            <a:pPr marL="457200" lvl="0" indent="-336550" algn="l" rtl="0">
              <a:lnSpc>
                <a:spcPct val="115000"/>
              </a:lnSpc>
              <a:spcBef>
                <a:spcPts val="0"/>
              </a:spcBef>
              <a:spcAft>
                <a:spcPts val="0"/>
              </a:spcAft>
              <a:buClr>
                <a:srgbClr val="595959"/>
              </a:buClr>
              <a:buSzPts val="1700"/>
              <a:buFont typeface="Lato"/>
              <a:buChar char="●"/>
            </a:pPr>
            <a:r>
              <a:rPr lang="en-US" sz="1700" dirty="0">
                <a:solidFill>
                  <a:srgbClr val="595959"/>
                </a:solidFill>
                <a:latin typeface="Lato"/>
                <a:ea typeface="Lato"/>
                <a:cs typeface="Lato"/>
                <a:sym typeface="Lato"/>
              </a:rPr>
              <a:t>Deaf and Hard of Hearing</a:t>
            </a:r>
            <a:endParaRPr sz="1700" dirty="0">
              <a:solidFill>
                <a:srgbClr val="595959"/>
              </a:solidFill>
              <a:latin typeface="Lato"/>
              <a:ea typeface="Lato"/>
              <a:cs typeface="Lato"/>
              <a:sym typeface="Lato"/>
            </a:endParaRPr>
          </a:p>
          <a:p>
            <a:pPr marL="457200" lvl="0" indent="-336550" algn="l" rtl="0">
              <a:lnSpc>
                <a:spcPct val="115000"/>
              </a:lnSpc>
              <a:spcBef>
                <a:spcPts val="0"/>
              </a:spcBef>
              <a:spcAft>
                <a:spcPts val="0"/>
              </a:spcAft>
              <a:buClr>
                <a:srgbClr val="595959"/>
              </a:buClr>
              <a:buSzPts val="1700"/>
              <a:buFont typeface="Lato"/>
              <a:buChar char="●"/>
            </a:pPr>
            <a:r>
              <a:rPr lang="en-US" sz="1700" dirty="0">
                <a:solidFill>
                  <a:srgbClr val="595959"/>
                </a:solidFill>
                <a:latin typeface="Lato"/>
                <a:ea typeface="Lato"/>
                <a:cs typeface="Lato"/>
                <a:sym typeface="Lato"/>
              </a:rPr>
              <a:t>Students with Dyslexia</a:t>
            </a:r>
            <a:endParaRPr sz="1700" dirty="0">
              <a:solidFill>
                <a:srgbClr val="595959"/>
              </a:solidFill>
              <a:latin typeface="Lato"/>
              <a:ea typeface="Lato"/>
              <a:cs typeface="Lato"/>
              <a:sym typeface="Lato"/>
            </a:endParaRPr>
          </a:p>
          <a:p>
            <a:pPr marL="457200" lvl="0" indent="0" algn="l" rtl="0">
              <a:lnSpc>
                <a:spcPct val="115000"/>
              </a:lnSpc>
              <a:spcBef>
                <a:spcPts val="1600"/>
              </a:spcBef>
              <a:spcAft>
                <a:spcPts val="1600"/>
              </a:spcAft>
              <a:buNone/>
            </a:pPr>
            <a:endParaRPr sz="1700" dirty="0">
              <a:solidFill>
                <a:srgbClr val="595959"/>
              </a:solidFill>
              <a:latin typeface="Lato"/>
              <a:ea typeface="Lato"/>
              <a:cs typeface="Lato"/>
              <a:sym typeface="Lato"/>
            </a:endParaRPr>
          </a:p>
        </p:txBody>
      </p:sp>
      <p:sp>
        <p:nvSpPr>
          <p:cNvPr id="80" name="Google Shape;80;p12"/>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300" b="1" dirty="0">
                <a:solidFill>
                  <a:srgbClr val="1A1A1A"/>
                </a:solidFill>
                <a:latin typeface="Raleway"/>
                <a:ea typeface="Raleway"/>
                <a:cs typeface="Raleway"/>
                <a:sym typeface="Raleway"/>
              </a:rPr>
              <a:t>Using Typing Club with Low Vision Students</a:t>
            </a:r>
            <a:endParaRPr sz="2100" dirty="0"/>
          </a:p>
        </p:txBody>
      </p:sp>
      <p:sp>
        <p:nvSpPr>
          <p:cNvPr id="87" name="Google Shape;87;p13"/>
          <p:cNvSpPr txBox="1">
            <a:spLocks noGrp="1"/>
          </p:cNvSpPr>
          <p:nvPr>
            <p:ph type="body" idx="1"/>
          </p:nvPr>
        </p:nvSpPr>
        <p:spPr>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1900" dirty="0">
                <a:solidFill>
                  <a:srgbClr val="595959"/>
                </a:solidFill>
                <a:latin typeface="Lato"/>
                <a:ea typeface="Lato"/>
                <a:cs typeface="Lato"/>
                <a:sym typeface="Lato"/>
              </a:rPr>
              <a:t>Low Vision Setting</a:t>
            </a:r>
            <a:endParaRPr sz="1900" dirty="0">
              <a:solidFill>
                <a:srgbClr val="595959"/>
              </a:solidFill>
              <a:latin typeface="Lato"/>
              <a:ea typeface="Lato"/>
              <a:cs typeface="Lato"/>
              <a:sym typeface="Lato"/>
            </a:endParaRPr>
          </a:p>
          <a:p>
            <a:pPr marL="457200" lvl="0" indent="-349250" algn="l" rtl="0">
              <a:lnSpc>
                <a:spcPct val="115000"/>
              </a:lnSpc>
              <a:spcBef>
                <a:spcPts val="1600"/>
              </a:spcBef>
              <a:spcAft>
                <a:spcPts val="0"/>
              </a:spcAft>
              <a:buClr>
                <a:srgbClr val="595959"/>
              </a:buClr>
              <a:buSzPts val="1900"/>
              <a:buFont typeface="Lato"/>
              <a:buChar char="•"/>
            </a:pPr>
            <a:r>
              <a:rPr lang="en-US" sz="1900" dirty="0">
                <a:solidFill>
                  <a:srgbClr val="595959"/>
                </a:solidFill>
                <a:latin typeface="Lato"/>
                <a:ea typeface="Lato"/>
                <a:cs typeface="Lato"/>
                <a:sym typeface="Lato"/>
              </a:rPr>
              <a:t>Large font is selected, on-screen keyboard is displayed, white background</a:t>
            </a:r>
            <a:endParaRPr sz="1900" dirty="0">
              <a:solidFill>
                <a:srgbClr val="595959"/>
              </a:solidFill>
              <a:latin typeface="Lato"/>
              <a:ea typeface="Lato"/>
              <a:cs typeface="Lato"/>
              <a:sym typeface="Lato"/>
            </a:endParaRPr>
          </a:p>
          <a:p>
            <a:pPr marL="0" lvl="0" indent="0" algn="l" rtl="0">
              <a:lnSpc>
                <a:spcPct val="115000"/>
              </a:lnSpc>
              <a:spcBef>
                <a:spcPts val="1600"/>
              </a:spcBef>
              <a:spcAft>
                <a:spcPts val="0"/>
              </a:spcAft>
              <a:buClr>
                <a:schemeClr val="dk1"/>
              </a:buClr>
              <a:buSzPts val="1100"/>
              <a:buFont typeface="Arial"/>
              <a:buNone/>
            </a:pPr>
            <a:r>
              <a:rPr lang="en-US" sz="1900" dirty="0">
                <a:solidFill>
                  <a:srgbClr val="595959"/>
                </a:solidFill>
                <a:latin typeface="Lato"/>
                <a:ea typeface="Lato"/>
                <a:cs typeface="Lato"/>
                <a:sym typeface="Lato"/>
              </a:rPr>
              <a:t>Blind Setting</a:t>
            </a:r>
            <a:endParaRPr sz="1900" dirty="0">
              <a:solidFill>
                <a:srgbClr val="595959"/>
              </a:solidFill>
              <a:latin typeface="Lato"/>
              <a:ea typeface="Lato"/>
              <a:cs typeface="Lato"/>
              <a:sym typeface="Lato"/>
            </a:endParaRPr>
          </a:p>
          <a:p>
            <a:pPr marL="457200" lvl="0" indent="-349250" algn="l" rtl="0">
              <a:lnSpc>
                <a:spcPct val="115000"/>
              </a:lnSpc>
              <a:spcBef>
                <a:spcPts val="1600"/>
              </a:spcBef>
              <a:spcAft>
                <a:spcPts val="0"/>
              </a:spcAft>
              <a:buClr>
                <a:srgbClr val="595959"/>
              </a:buClr>
              <a:buSzPts val="1900"/>
              <a:buFont typeface="Lato"/>
              <a:buChar char="•"/>
            </a:pPr>
            <a:r>
              <a:rPr lang="en-US" sz="1900" dirty="0">
                <a:solidFill>
                  <a:srgbClr val="595959"/>
                </a:solidFill>
                <a:latin typeface="Lato"/>
                <a:ea typeface="Lato"/>
                <a:cs typeface="Lato"/>
                <a:sym typeface="Lato"/>
              </a:rPr>
              <a:t>Extra large accessible font is selected, yellow text on black background, on-screen keyboard is not displayed</a:t>
            </a:r>
            <a:endParaRPr sz="1900" dirty="0">
              <a:solidFill>
                <a:srgbClr val="595959"/>
              </a:solidFill>
              <a:latin typeface="Lato"/>
              <a:ea typeface="Lato"/>
              <a:cs typeface="Lato"/>
              <a:sym typeface="Lato"/>
            </a:endParaRPr>
          </a:p>
          <a:p>
            <a:pPr marL="457200" lvl="0" indent="-349250" algn="l" rtl="0">
              <a:lnSpc>
                <a:spcPct val="115000"/>
              </a:lnSpc>
              <a:spcBef>
                <a:spcPts val="0"/>
              </a:spcBef>
              <a:spcAft>
                <a:spcPts val="0"/>
              </a:spcAft>
              <a:buClr>
                <a:srgbClr val="595959"/>
              </a:buClr>
              <a:buSzPts val="1900"/>
              <a:buFont typeface="Lato"/>
              <a:buChar char="•"/>
            </a:pPr>
            <a:r>
              <a:rPr lang="en-US" sz="1900" dirty="0">
                <a:solidFill>
                  <a:srgbClr val="595959"/>
                </a:solidFill>
                <a:latin typeface="Lato"/>
                <a:ea typeface="Lato"/>
                <a:cs typeface="Lato"/>
                <a:sym typeface="Lato"/>
              </a:rPr>
              <a:t>Droid Sans Mono font is selected for both low vision and blind settings</a:t>
            </a:r>
            <a:endParaRPr sz="2400" dirty="0"/>
          </a:p>
        </p:txBody>
      </p:sp>
      <p:sp>
        <p:nvSpPr>
          <p:cNvPr id="88" name="Google Shape;88;p13"/>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dirty="0">
                <a:solidFill>
                  <a:srgbClr val="1A1A1A"/>
                </a:solidFill>
                <a:latin typeface="Raleway"/>
                <a:ea typeface="Raleway"/>
                <a:cs typeface="Raleway"/>
                <a:sym typeface="Raleway"/>
              </a:rPr>
              <a:t>Low Vision Access</a:t>
            </a:r>
            <a:endParaRPr dirty="0"/>
          </a:p>
        </p:txBody>
      </p:sp>
      <p:sp>
        <p:nvSpPr>
          <p:cNvPr id="95" name="Google Shape;95;p14"/>
          <p:cNvSpPr txBox="1">
            <a:spLocks noGrp="1"/>
          </p:cNvSpPr>
          <p:nvPr>
            <p:ph type="body" idx="1"/>
          </p:nvPr>
        </p:nvSpPr>
        <p:spPr>
          <a:prstGeom prst="rect">
            <a:avLst/>
          </a:prstGeom>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15.6-inch Chromebook or very recently 17.3-inch Chromebook, touch screen</a:t>
            </a: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Open the System Tray</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Select “Show Advanced Settings”</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Select “Manage Accessibility Features”</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High Contrast Mode</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Screen Magnifier</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Display Device Settings</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Highlight object with keyboard focus when it changes</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Highlight the text caret when it appears or moves</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Large mouse cursor</a:t>
            </a:r>
          </a:p>
        </p:txBody>
      </p:sp>
      <p:sp>
        <p:nvSpPr>
          <p:cNvPr id="96" name="Google Shape;96;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600" b="1" dirty="0">
                <a:solidFill>
                  <a:srgbClr val="000000"/>
                </a:solidFill>
                <a:latin typeface="Raleway"/>
                <a:ea typeface="Raleway"/>
                <a:cs typeface="Raleway"/>
                <a:sym typeface="Raleway"/>
              </a:rPr>
              <a:t>Video Magnifiers</a:t>
            </a:r>
            <a:endParaRPr sz="2600" b="1" dirty="0">
              <a:solidFill>
                <a:srgbClr val="000000"/>
              </a:solidFill>
              <a:latin typeface="Raleway"/>
              <a:ea typeface="Raleway"/>
              <a:cs typeface="Raleway"/>
              <a:sym typeface="Raleway"/>
            </a:endParaRPr>
          </a:p>
        </p:txBody>
      </p:sp>
      <p:sp>
        <p:nvSpPr>
          <p:cNvPr id="103" name="Google Shape;103;p15"/>
          <p:cNvSpPr txBox="1">
            <a:spLocks noGrp="1"/>
          </p:cNvSpPr>
          <p:nvPr>
            <p:ph type="body" idx="1"/>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latin typeface="Lato"/>
                <a:ea typeface="Lato"/>
                <a:cs typeface="Lato"/>
                <a:sym typeface="Lato"/>
              </a:rPr>
              <a:t>Three video magnifiers currently work with the Chromebook.</a:t>
            </a: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457200" lvl="0" indent="-342900" algn="l" rtl="0">
              <a:spcBef>
                <a:spcPts val="0"/>
              </a:spcBef>
              <a:spcAft>
                <a:spcPts val="0"/>
              </a:spcAft>
              <a:buClr>
                <a:schemeClr val="tx1"/>
              </a:buClr>
              <a:buSzPts val="1800"/>
              <a:buFont typeface="Lato"/>
              <a:buChar char="•"/>
            </a:pPr>
            <a:r>
              <a:rPr lang="en-US" dirty="0">
                <a:latin typeface="Lato"/>
                <a:ea typeface="Lato"/>
                <a:cs typeface="Lato"/>
                <a:sym typeface="Lato"/>
              </a:rPr>
              <a:t>IPEVO VZ-X: This device only has digital magnification.</a:t>
            </a:r>
          </a:p>
          <a:p>
            <a:pPr marL="457200" lvl="0" indent="-342900" algn="l" rtl="0">
              <a:spcBef>
                <a:spcPts val="0"/>
              </a:spcBef>
              <a:spcAft>
                <a:spcPts val="0"/>
              </a:spcAft>
              <a:buClr>
                <a:schemeClr val="tx1"/>
              </a:buClr>
              <a:buSzPts val="1800"/>
              <a:buFont typeface="Lato"/>
              <a:buChar char="•"/>
            </a:pPr>
            <a:r>
              <a:rPr lang="en-US" dirty="0">
                <a:latin typeface="Lato"/>
                <a:ea typeface="Lato"/>
                <a:cs typeface="Lato"/>
                <a:sym typeface="Lato"/>
              </a:rPr>
              <a:t>Transformer HD from Enhanced Vision. This is a very high-quality device with optical magnification. </a:t>
            </a:r>
            <a:endParaRPr dirty="0">
              <a:latin typeface="Lato"/>
              <a:ea typeface="Lato"/>
              <a:cs typeface="Lato"/>
              <a:sym typeface="Lato"/>
            </a:endParaRPr>
          </a:p>
          <a:p>
            <a:pPr marL="457200" lvl="0" indent="-342900" algn="l" rtl="0">
              <a:spcBef>
                <a:spcPts val="0"/>
              </a:spcBef>
              <a:spcAft>
                <a:spcPts val="0"/>
              </a:spcAft>
              <a:buClr>
                <a:schemeClr val="tx1"/>
              </a:buClr>
              <a:buSzPts val="1800"/>
              <a:buFont typeface="Lato"/>
              <a:buChar char="•"/>
            </a:pPr>
            <a:r>
              <a:rPr lang="en-US" dirty="0">
                <a:latin typeface="Lato"/>
                <a:ea typeface="Lato"/>
                <a:cs typeface="Lato"/>
                <a:sym typeface="Lato"/>
              </a:rPr>
              <a:t>MagniLink S Premium 2 from Low Vision International. This is a very high-quality device with optical magnification.</a:t>
            </a:r>
          </a:p>
        </p:txBody>
      </p:sp>
      <p:sp>
        <p:nvSpPr>
          <p:cNvPr id="104" name="Google Shape;104;p15"/>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dirty="0">
                <a:solidFill>
                  <a:srgbClr val="1A1A1A"/>
                </a:solidFill>
                <a:latin typeface="Raleway"/>
                <a:ea typeface="Raleway"/>
                <a:cs typeface="Raleway"/>
                <a:sym typeface="Raleway"/>
              </a:rPr>
              <a:t>Chromebook Keyboard Navigation: Part 1</a:t>
            </a:r>
            <a:endParaRPr dirty="0"/>
          </a:p>
        </p:txBody>
      </p:sp>
      <p:sp>
        <p:nvSpPr>
          <p:cNvPr id="111" name="Google Shape;111;p16"/>
          <p:cNvSpPr txBox="1">
            <a:spLocks noGrp="1"/>
          </p:cNvSpPr>
          <p:nvPr>
            <p:ph type="body" idx="1"/>
          </p:nvPr>
        </p:nvSpPr>
        <p:spPr>
          <a:prstGeom prst="rect">
            <a:avLst/>
          </a:prstGeom>
        </p:spPr>
        <p:txBody>
          <a:bodyPr spcFirstLastPara="1" wrap="square" lIns="0" tIns="0" rIns="0" bIns="0" anchor="t" anchorCtr="0">
            <a:noAutofit/>
          </a:bodyPr>
          <a:lstStyle/>
          <a:p>
            <a:pPr marL="457200" lvl="0" indent="-355600" algn="l" rtl="0">
              <a:lnSpc>
                <a:spcPct val="115000"/>
              </a:lnSpc>
              <a:spcBef>
                <a:spcPts val="0"/>
              </a:spcBef>
              <a:spcAft>
                <a:spcPts val="0"/>
              </a:spcAft>
              <a:buClr>
                <a:srgbClr val="595959"/>
              </a:buClr>
              <a:buSzPts val="2000"/>
              <a:buFont typeface="Lato"/>
              <a:buChar char="●"/>
            </a:pPr>
            <a:r>
              <a:rPr lang="en-US" sz="2000" dirty="0">
                <a:solidFill>
                  <a:srgbClr val="595959"/>
                </a:solidFill>
                <a:latin typeface="Lato"/>
                <a:ea typeface="Lato"/>
                <a:cs typeface="Lato"/>
                <a:sym typeface="Lato"/>
              </a:rPr>
              <a:t>Ctrl+T: Opens a new tab</a:t>
            </a:r>
            <a:endParaRPr sz="2000" dirty="0">
              <a:solidFill>
                <a:srgbClr val="595959"/>
              </a:solidFill>
              <a:latin typeface="Lato"/>
              <a:ea typeface="Lato"/>
              <a:cs typeface="Lato"/>
              <a:sym typeface="Lato"/>
            </a:endParaRPr>
          </a:p>
          <a:p>
            <a:pPr marL="457200" lvl="0" indent="-355600" algn="l" rtl="0">
              <a:lnSpc>
                <a:spcPct val="115000"/>
              </a:lnSpc>
              <a:spcBef>
                <a:spcPts val="0"/>
              </a:spcBef>
              <a:spcAft>
                <a:spcPts val="0"/>
              </a:spcAft>
              <a:buClr>
                <a:srgbClr val="595959"/>
              </a:buClr>
              <a:buSzPts val="2000"/>
              <a:buFont typeface="Lato"/>
              <a:buChar char="●"/>
            </a:pPr>
            <a:r>
              <a:rPr lang="en-US" sz="2000" dirty="0">
                <a:solidFill>
                  <a:srgbClr val="595959"/>
                </a:solidFill>
                <a:latin typeface="Lato"/>
                <a:ea typeface="Lato"/>
                <a:cs typeface="Lato"/>
                <a:sym typeface="Lato"/>
              </a:rPr>
              <a:t>Ctrl+Tab: Moves forward through open tabs</a:t>
            </a:r>
            <a:endParaRPr sz="2000" dirty="0">
              <a:solidFill>
                <a:srgbClr val="595959"/>
              </a:solidFill>
              <a:latin typeface="Lato"/>
              <a:ea typeface="Lato"/>
              <a:cs typeface="Lato"/>
              <a:sym typeface="Lato"/>
            </a:endParaRPr>
          </a:p>
          <a:p>
            <a:pPr marL="457200" lvl="0" indent="-355600" algn="l" rtl="0">
              <a:lnSpc>
                <a:spcPct val="115000"/>
              </a:lnSpc>
              <a:spcBef>
                <a:spcPts val="0"/>
              </a:spcBef>
              <a:spcAft>
                <a:spcPts val="0"/>
              </a:spcAft>
              <a:buClr>
                <a:srgbClr val="595959"/>
              </a:buClr>
              <a:buSzPts val="2000"/>
              <a:buFont typeface="Lato"/>
              <a:buChar char="●"/>
            </a:pPr>
            <a:r>
              <a:rPr lang="en-US" sz="2000" dirty="0">
                <a:solidFill>
                  <a:srgbClr val="595959"/>
                </a:solidFill>
                <a:latin typeface="Lato"/>
                <a:ea typeface="Lato"/>
                <a:cs typeface="Lato"/>
                <a:sym typeface="Lato"/>
              </a:rPr>
              <a:t>Ctrl+Shift+Tab: Moves backward through open tabs</a:t>
            </a:r>
            <a:endParaRPr sz="2000" dirty="0">
              <a:solidFill>
                <a:srgbClr val="595959"/>
              </a:solidFill>
              <a:latin typeface="Lato"/>
              <a:ea typeface="Lato"/>
              <a:cs typeface="Lato"/>
              <a:sym typeface="Lato"/>
            </a:endParaRPr>
          </a:p>
          <a:p>
            <a:pPr marL="457200" lvl="0" indent="-355600" algn="l" rtl="0">
              <a:lnSpc>
                <a:spcPct val="115000"/>
              </a:lnSpc>
              <a:spcBef>
                <a:spcPts val="0"/>
              </a:spcBef>
              <a:spcAft>
                <a:spcPts val="0"/>
              </a:spcAft>
              <a:buClr>
                <a:srgbClr val="595959"/>
              </a:buClr>
              <a:buSzPts val="2000"/>
              <a:buFont typeface="Lato"/>
              <a:buChar char="●"/>
            </a:pPr>
            <a:r>
              <a:rPr lang="en-US" sz="2000" dirty="0">
                <a:solidFill>
                  <a:srgbClr val="595959"/>
                </a:solidFill>
                <a:latin typeface="Lato"/>
                <a:ea typeface="Lato"/>
                <a:cs typeface="Lato"/>
                <a:sym typeface="Lato"/>
              </a:rPr>
              <a:t>Ctrl+L: Moves the user to the Address Bar</a:t>
            </a:r>
            <a:endParaRPr sz="2000" dirty="0">
              <a:solidFill>
                <a:srgbClr val="595959"/>
              </a:solidFill>
              <a:latin typeface="Lato"/>
              <a:ea typeface="Lato"/>
              <a:cs typeface="Lato"/>
              <a:sym typeface="Lato"/>
            </a:endParaRPr>
          </a:p>
          <a:p>
            <a:pPr marL="457200" lvl="0" indent="-355600" algn="l" rtl="0">
              <a:lnSpc>
                <a:spcPct val="115000"/>
              </a:lnSpc>
              <a:spcBef>
                <a:spcPts val="0"/>
              </a:spcBef>
              <a:spcAft>
                <a:spcPts val="0"/>
              </a:spcAft>
              <a:buClr>
                <a:srgbClr val="595959"/>
              </a:buClr>
              <a:buSzPts val="2000"/>
              <a:buFont typeface="Lato"/>
              <a:buChar char="●"/>
            </a:pPr>
            <a:r>
              <a:rPr lang="en-US" sz="2000" dirty="0">
                <a:solidFill>
                  <a:srgbClr val="595959"/>
                </a:solidFill>
                <a:latin typeface="Lato"/>
                <a:ea typeface="Lato"/>
                <a:cs typeface="Lato"/>
                <a:sym typeface="Lato"/>
              </a:rPr>
              <a:t>Ctrl+W: Closes the current open tab</a:t>
            </a:r>
            <a:endParaRPr sz="2000" dirty="0">
              <a:solidFill>
                <a:srgbClr val="595959"/>
              </a:solidFill>
              <a:latin typeface="Lato"/>
              <a:ea typeface="Lato"/>
              <a:cs typeface="Lato"/>
              <a:sym typeface="Lato"/>
            </a:endParaRPr>
          </a:p>
          <a:p>
            <a:pPr marL="457200" lvl="0" indent="-355600" algn="l" rtl="0">
              <a:lnSpc>
                <a:spcPct val="115000"/>
              </a:lnSpc>
              <a:spcBef>
                <a:spcPts val="0"/>
              </a:spcBef>
              <a:spcAft>
                <a:spcPts val="0"/>
              </a:spcAft>
              <a:buClr>
                <a:srgbClr val="595959"/>
              </a:buClr>
              <a:buSzPts val="2000"/>
              <a:buFont typeface="Lato"/>
              <a:buChar char="●"/>
            </a:pPr>
            <a:r>
              <a:rPr lang="en-US" sz="2000" dirty="0">
                <a:solidFill>
                  <a:srgbClr val="595959"/>
                </a:solidFill>
                <a:latin typeface="Lato"/>
                <a:ea typeface="Lato"/>
                <a:cs typeface="Lato"/>
                <a:sym typeface="Lato"/>
              </a:rPr>
              <a:t>ChromeVox+A, then W will read the title of the current tab</a:t>
            </a:r>
            <a:endParaRPr sz="2000" dirty="0">
              <a:solidFill>
                <a:srgbClr val="595959"/>
              </a:solidFill>
              <a:latin typeface="Lato"/>
              <a:ea typeface="Lato"/>
              <a:cs typeface="Lato"/>
              <a:sym typeface="Lato"/>
            </a:endParaRPr>
          </a:p>
          <a:p>
            <a:pPr marL="457200" lvl="0" indent="-355600" algn="l" rtl="0">
              <a:lnSpc>
                <a:spcPct val="115000"/>
              </a:lnSpc>
              <a:spcBef>
                <a:spcPts val="0"/>
              </a:spcBef>
              <a:spcAft>
                <a:spcPts val="0"/>
              </a:spcAft>
              <a:buClr>
                <a:srgbClr val="595959"/>
              </a:buClr>
              <a:buSzPts val="2000"/>
              <a:buFont typeface="Lato"/>
              <a:buChar char="●"/>
            </a:pPr>
            <a:r>
              <a:rPr lang="en-US" sz="2000" dirty="0">
                <a:solidFill>
                  <a:srgbClr val="595959"/>
                </a:solidFill>
                <a:latin typeface="Lato"/>
                <a:ea typeface="Lato"/>
                <a:cs typeface="Lato"/>
                <a:sym typeface="Lato"/>
              </a:rPr>
              <a:t>ChromeVox+A, then U will read the URL of the current tab</a:t>
            </a:r>
            <a:endParaRPr sz="2500" dirty="0"/>
          </a:p>
        </p:txBody>
      </p:sp>
      <p:sp>
        <p:nvSpPr>
          <p:cNvPr id="112" name="Google Shape;112;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1902</Words>
  <Application>Microsoft Office PowerPoint</Application>
  <PresentationFormat>On-screen Show (16:9)</PresentationFormat>
  <Paragraphs>219</Paragraphs>
  <Slides>24</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Calibri</vt:lpstr>
      <vt:lpstr>Lato</vt:lpstr>
      <vt:lpstr>Calibri Light</vt:lpstr>
      <vt:lpstr>Arial</vt:lpstr>
      <vt:lpstr>Noto Sans Symbols</vt:lpstr>
      <vt:lpstr>Raleway</vt:lpstr>
      <vt:lpstr>Courier New</vt:lpstr>
      <vt:lpstr>Office Theme</vt:lpstr>
      <vt:lpstr>Accessibility in the Chromebook AER International Conference 2022 - Bruce McClanahan, Assistive Technology Specialist Washington State School for the Blind bruce.mcclanahan@wssb.wa.gov   Cecilia Robinson, Assistive Technology Specialist Texas School for the Blind and Visually Impaired robinsonc@tsbvi.edu </vt:lpstr>
      <vt:lpstr>Learning Objectives</vt:lpstr>
      <vt:lpstr>Getting Started</vt:lpstr>
      <vt:lpstr>Keyboarding Programs for Special Needs</vt:lpstr>
      <vt:lpstr>Typing Club</vt:lpstr>
      <vt:lpstr>Using Typing Club with Low Vision Students</vt:lpstr>
      <vt:lpstr>Low Vision Access</vt:lpstr>
      <vt:lpstr>Video Magnifiers</vt:lpstr>
      <vt:lpstr>Chromebook Keyboard Navigation: Part 1</vt:lpstr>
      <vt:lpstr>Chromebook Keyboard Navigation: Part 2</vt:lpstr>
      <vt:lpstr>Google Drive</vt:lpstr>
      <vt:lpstr>Google Docs Writing Activity 1</vt:lpstr>
      <vt:lpstr>Google Docs Writing Activity 2</vt:lpstr>
      <vt:lpstr>Define &amp; Explore</vt:lpstr>
      <vt:lpstr>Using a Braille Display with a Chromebook</vt:lpstr>
      <vt:lpstr>Best Braille Display for ChromeVox</vt:lpstr>
      <vt:lpstr>Braille Commands</vt:lpstr>
      <vt:lpstr>Navigating the Web Activity 1</vt:lpstr>
      <vt:lpstr>Navigating the Web Activity 2</vt:lpstr>
      <vt:lpstr>GMail</vt:lpstr>
      <vt:lpstr>Google Calendar</vt:lpstr>
      <vt:lpstr>Switch Access</vt:lpstr>
      <vt:lpstr>Dictation &amp; Voice Typing</vt:lpstr>
      <vt:lpstr>Voice Typing Keystrokes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Braille, Low Vision, and Speech Access in the Chromebook  Bruce McClanahan, Assistive Technology Specialist Washington State School for the Blind</dc:title>
  <dc:creator>Bruce McClanahan</dc:creator>
  <cp:lastModifiedBy>Bruce McClanahan</cp:lastModifiedBy>
  <cp:revision>37</cp:revision>
  <dcterms:created xsi:type="dcterms:W3CDTF">2021-02-20T19:25:46Z</dcterms:created>
  <dcterms:modified xsi:type="dcterms:W3CDTF">2022-06-08T02:38:07Z</dcterms:modified>
</cp:coreProperties>
</file>