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5"/>
  </p:notes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80" r:id="rId17"/>
    <p:sldId id="274" r:id="rId18"/>
    <p:sldId id="275" r:id="rId19"/>
    <p:sldId id="276" r:id="rId20"/>
    <p:sldId id="277" r:id="rId21"/>
    <p:sldId id="278" r:id="rId22"/>
    <p:sldId id="279" r:id="rId23"/>
    <p:sldId id="28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Lato" panose="020F0502020204030203" pitchFamily="34" charset="0"/>
      <p:regular r:id="rId32"/>
      <p:bold r:id="rId33"/>
      <p:italic r:id="rId34"/>
      <p:boldItalic r:id="rId35"/>
    </p:embeddedFont>
    <p:embeddedFont>
      <p:font typeface="Raleway"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3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ec0f10ffb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ec0f10ffb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9ec0f10ffb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ec0f10ffb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ec0f10ffb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9ec0f10ffb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ec0f10ffb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ec0f10ffb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9ec0f10ffb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ec0f10ff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ec0f10ffb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9ec0f10ffb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ec0f10ff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ec0f10ffb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9ec0f10ffb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ec0f10ffb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ec0f10ffb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9ec0f10ffb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ec0f10ffb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ec0f10ffb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9ec0f10ffb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ec0f10ffb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ec0f10ffb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9ec0f10ffb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ec0f10ff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ec0f10ffb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9ec0f10ffb_0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ec0f10ffb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ec0f10ffb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9ec0f10ffb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ec0f10ffb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ec0f10ffb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9ec0f10ffb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747ff7d4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747ff7d4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a747ff7d4e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ec0f10ff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ec0f10ff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9ec0f10ff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ec0f10ff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ec0f10ff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9ec0f10ff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ec0f10ff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ec0f10ff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9ec0f10ff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ec0f10ff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ec0f10ff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9ec0f10ffb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b2a787a6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b2a787a6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ab2a787a6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ec0f10ff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ec0f10ffb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9ec0f10ffb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E65D-C884-4F76-9543-763EF85701C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80C756-24C4-43D3-A667-3CF658D6E6A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0F8130D-BB43-4A65-A347-1E73AB4A9BDA}"/>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5" name="Footer Placeholder 4">
            <a:extLst>
              <a:ext uri="{FF2B5EF4-FFF2-40B4-BE49-F238E27FC236}">
                <a16:creationId xmlns:a16="http://schemas.microsoft.com/office/drawing/2014/main" id="{3E48E545-712D-4F50-8D93-A86891AB1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23CBD-7770-4950-A9CB-42C5FC3679C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5697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1693-D169-4478-AE4F-1586A6DB2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38741-46D6-497B-8199-22F6EA0DEF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B9C57-DF6B-47F8-A91E-06F5CB518FBE}"/>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5" name="Footer Placeholder 4">
            <a:extLst>
              <a:ext uri="{FF2B5EF4-FFF2-40B4-BE49-F238E27FC236}">
                <a16:creationId xmlns:a16="http://schemas.microsoft.com/office/drawing/2014/main" id="{6AFF5FA5-2D95-4467-BCEB-7E4A54DF5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C443B-F542-4C26-9797-85D755B2D9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963695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22AB0-9980-4913-BBB3-F5BF1754B9D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D2CF9-EF9D-42F5-9A8C-6F70AEA3003D}"/>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05960-56B4-4328-81BF-4C438ADE5A6D}"/>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5" name="Footer Placeholder 4">
            <a:extLst>
              <a:ext uri="{FF2B5EF4-FFF2-40B4-BE49-F238E27FC236}">
                <a16:creationId xmlns:a16="http://schemas.microsoft.com/office/drawing/2014/main" id="{ADF8AB83-0B6F-4855-A61F-78010D01A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831E8-29FF-4760-AC0B-AC4EDB8FB5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97483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264408" y="1554480"/>
            <a:ext cx="5413248" cy="1682496"/>
          </a:xfrm>
          <a:prstGeom prst="rect">
            <a:avLst/>
          </a:prstGeom>
          <a:noFill/>
          <a:ln>
            <a:noFill/>
          </a:ln>
        </p:spPr>
        <p:txBody>
          <a:bodyPr spcFirstLastPara="1" wrap="square" lIns="0" tIns="0" rIns="0" bIns="0" anchor="ctr" anchorCtr="0">
            <a:noAutofit/>
          </a:bodyPr>
          <a:lstStyle>
            <a:lvl1pPr marR="0" lvl="0" algn="r" rtl="0">
              <a:lnSpc>
                <a:spcPct val="90000"/>
              </a:lnSpc>
              <a:spcBef>
                <a:spcPts val="0"/>
              </a:spcBef>
              <a:spcAft>
                <a:spcPts val="0"/>
              </a:spcAft>
              <a:buClr>
                <a:schemeClr val="lt1"/>
              </a:buClr>
              <a:buSzPts val="2850"/>
              <a:buFont typeface="Calibri"/>
              <a:buNone/>
              <a:defRPr sz="285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4270248" y="3383280"/>
            <a:ext cx="4407408" cy="1207008"/>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75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620256" y="4800600"/>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649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ierarchy">
  <p:cSld name="Section Hierarch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2"/>
            <a:ext cx="6400800" cy="1143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457200" y="1371600"/>
            <a:ext cx="8229600" cy="329184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accent2"/>
              </a:buClr>
              <a:buSzPts val="1800"/>
              <a:buFont typeface="Noto Sans Symbols"/>
              <a:buChar char="▪"/>
              <a:defRPr sz="1800" b="0" i="0" u="none" strike="noStrike" cap="none">
                <a:solidFill>
                  <a:schemeClr val="accent2"/>
                </a:solidFill>
                <a:latin typeface="Calibri"/>
                <a:ea typeface="Calibri"/>
                <a:cs typeface="Calibri"/>
                <a:sym typeface="Calibri"/>
              </a:defRPr>
            </a:lvl2pPr>
            <a:lvl3pPr marL="1371600" marR="0" lvl="2" indent="-308610" algn="l" rtl="0">
              <a:lnSpc>
                <a:spcPct val="100000"/>
              </a:lnSpc>
              <a:spcBef>
                <a:spcPts val="0"/>
              </a:spcBef>
              <a:spcAft>
                <a:spcPts val="0"/>
              </a:spcAft>
              <a:buClr>
                <a:schemeClr val="accent2"/>
              </a:buClr>
              <a:buSzPts val="1260"/>
              <a:buFont typeface="Noto Sans Symbols"/>
              <a:buChar char="⮚"/>
              <a:defRPr sz="1800" b="0" i="0" u="none" strike="noStrike" cap="none">
                <a:solidFill>
                  <a:srgbClr val="5F5F5F"/>
                </a:solidFill>
                <a:latin typeface="Calibri"/>
                <a:ea typeface="Calibri"/>
                <a:cs typeface="Calibri"/>
                <a:sym typeface="Calibri"/>
              </a:defRPr>
            </a:lvl3pPr>
            <a:lvl4pPr marL="1828800" marR="0" lvl="3" indent="-308610" algn="l" rtl="0">
              <a:lnSpc>
                <a:spcPct val="100000"/>
              </a:lnSpc>
              <a:spcBef>
                <a:spcPts val="0"/>
              </a:spcBef>
              <a:spcAft>
                <a:spcPts val="0"/>
              </a:spcAft>
              <a:buClr>
                <a:schemeClr val="dk2"/>
              </a:buClr>
              <a:buSzPts val="1260"/>
              <a:buFont typeface="Courier New"/>
              <a:buChar char="o"/>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6620256" y="4800600"/>
            <a:ext cx="2057400" cy="274637"/>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715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D12C-E14F-4CAB-9993-F415E1A2D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44485-E110-4D1C-89AC-54EB09542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6994-3891-4380-A0D8-08701225FDBA}"/>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5" name="Footer Placeholder 4">
            <a:extLst>
              <a:ext uri="{FF2B5EF4-FFF2-40B4-BE49-F238E27FC236}">
                <a16:creationId xmlns:a16="http://schemas.microsoft.com/office/drawing/2014/main" id="{A9BC8D36-9069-497A-A01B-FCA895A2D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2A3AE-5AE2-4796-A951-EC801218E0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06880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11D1-0CE7-41EE-A5F3-E9EC2A322B7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0F2200B-EB87-45FF-83AE-A1D06B42033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3DD47C-364F-47BD-A89B-DA83FC1C6948}"/>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5" name="Footer Placeholder 4">
            <a:extLst>
              <a:ext uri="{FF2B5EF4-FFF2-40B4-BE49-F238E27FC236}">
                <a16:creationId xmlns:a16="http://schemas.microsoft.com/office/drawing/2014/main" id="{E69824DD-0F0F-46ED-BCCC-4FB091B13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BF160-00F3-440F-960A-4716FA5099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81809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647-EC50-4031-93E5-22E710E4D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20A94-449A-4C3D-B1E5-CFD825CB460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4F0E6-B744-4688-B8F1-512831A98E5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6E721-D6EC-43EB-9E6D-3BCB67FFB3DE}"/>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6" name="Footer Placeholder 5">
            <a:extLst>
              <a:ext uri="{FF2B5EF4-FFF2-40B4-BE49-F238E27FC236}">
                <a16:creationId xmlns:a16="http://schemas.microsoft.com/office/drawing/2014/main" id="{8EC30A69-F96C-4ECF-9542-3E00A70A4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B9F8E-CA96-4E24-ABEA-977573F373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559850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0438-7693-4D20-B731-62D744278A1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82378-D8FC-4072-900D-0621ACA9929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B2547A-9F50-4F61-9764-B8A253EF87C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D83CB-BD49-4C7C-8836-55D7242F5F0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A5090-6126-45ED-8932-D5ECA1C9D25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B95BB1-9EBB-4850-A6D3-191670969601}"/>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8" name="Footer Placeholder 7">
            <a:extLst>
              <a:ext uri="{FF2B5EF4-FFF2-40B4-BE49-F238E27FC236}">
                <a16:creationId xmlns:a16="http://schemas.microsoft.com/office/drawing/2014/main" id="{113C6B51-4BB1-43DA-BDD6-51F8CF955B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D89FBD-8C12-469E-B2BB-DF644CA500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96168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912F-DA73-4BA9-A858-1C24F1F1F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F9D88-FBAB-4C57-B357-62E06EB33075}"/>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4" name="Footer Placeholder 3">
            <a:extLst>
              <a:ext uri="{FF2B5EF4-FFF2-40B4-BE49-F238E27FC236}">
                <a16:creationId xmlns:a16="http://schemas.microsoft.com/office/drawing/2014/main" id="{91F2CDBA-9B6B-4372-95E7-7F9560DD0A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F2FCA-6C5C-469F-913D-25F0CECC609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04880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484A4-893C-43AD-9B77-06B21A94C0CB}"/>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3" name="Footer Placeholder 2">
            <a:extLst>
              <a:ext uri="{FF2B5EF4-FFF2-40B4-BE49-F238E27FC236}">
                <a16:creationId xmlns:a16="http://schemas.microsoft.com/office/drawing/2014/main" id="{0704A0C9-8BF6-4E41-B68E-22A0CE320A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AC6053-7811-47FE-B600-4360A6200E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83903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F961-FDBF-410A-89A7-04C92DB3CA1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2643530-C492-4485-A8A6-28F8773C9A1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6FF72A-DB2F-42F5-A5C5-415BE34811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37FDA4-A8CE-4378-95C9-F51A4E26E49E}"/>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6" name="Footer Placeholder 5">
            <a:extLst>
              <a:ext uri="{FF2B5EF4-FFF2-40B4-BE49-F238E27FC236}">
                <a16:creationId xmlns:a16="http://schemas.microsoft.com/office/drawing/2014/main" id="{BEDF84EA-F923-455F-8D3A-239F46361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C8AC5-2A19-4CD6-B0B6-100F9632F3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56701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E36C-91B1-4081-9CC2-96A4064125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066FC3-8C4B-4620-A475-65A4C537D6B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8F76AD9-9B32-4732-97B1-FD1C0EC5E5E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8E002C-19EE-450B-B977-7D7AA1380F2B}"/>
              </a:ext>
            </a:extLst>
          </p:cNvPr>
          <p:cNvSpPr>
            <a:spLocks noGrp="1"/>
          </p:cNvSpPr>
          <p:nvPr>
            <p:ph type="dt" sz="half" idx="10"/>
          </p:nvPr>
        </p:nvSpPr>
        <p:spPr/>
        <p:txBody>
          <a:bodyPr/>
          <a:lstStyle/>
          <a:p>
            <a:fld id="{F63F6B89-44AD-481D-8447-6046394EF5F4}" type="datetimeFigureOut">
              <a:rPr lang="en-US" smtClean="0"/>
              <a:t>2/7/2022</a:t>
            </a:fld>
            <a:endParaRPr lang="en-US"/>
          </a:p>
        </p:txBody>
      </p:sp>
      <p:sp>
        <p:nvSpPr>
          <p:cNvPr id="6" name="Footer Placeholder 5">
            <a:extLst>
              <a:ext uri="{FF2B5EF4-FFF2-40B4-BE49-F238E27FC236}">
                <a16:creationId xmlns:a16="http://schemas.microsoft.com/office/drawing/2014/main" id="{BB89881A-22F4-4E38-B47A-9F1748644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AA920-96B0-49DF-83EE-3B90D75F35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55058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40D34-C1A2-47DE-B109-AA195ACEDAF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7A3F63-C40A-4981-AEA4-02E73B09F17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DAFFA-8E64-4C5A-AF7C-ECF1731017A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3F6B89-44AD-481D-8447-6046394EF5F4}" type="datetimeFigureOut">
              <a:rPr lang="en-US" smtClean="0"/>
              <a:t>2/7/2022</a:t>
            </a:fld>
            <a:endParaRPr lang="en-US"/>
          </a:p>
        </p:txBody>
      </p:sp>
      <p:sp>
        <p:nvSpPr>
          <p:cNvPr id="5" name="Footer Placeholder 4">
            <a:extLst>
              <a:ext uri="{FF2B5EF4-FFF2-40B4-BE49-F238E27FC236}">
                <a16:creationId xmlns:a16="http://schemas.microsoft.com/office/drawing/2014/main" id="{CAF235E8-B5E8-4DD9-80C5-A218E8B861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915460-7EA8-4D8F-BE93-07E3BEBC0A8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941462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support.google.com/docs/answer/4492226?hl=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ssb.wa.gov/services/statewide-technology-servic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typingclub.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Google Shape;27;p5"/>
          <p:cNvSpPr txBox="1">
            <a:spLocks noGrp="1"/>
          </p:cNvSpPr>
          <p:nvPr>
            <p:ph type="ctrTitle"/>
          </p:nvPr>
        </p:nvSpPr>
        <p:spPr>
          <a:xfrm>
            <a:off x="1143002" y="1499711"/>
            <a:ext cx="6858000" cy="2541484"/>
          </a:xfrm>
          <a:prstGeom prst="rect">
            <a:avLst/>
          </a:prstGeom>
        </p:spPr>
        <p:txBody>
          <a:bodyPr spcFirstLastPara="1" vert="horz" lIns="91440" tIns="45720" rIns="91440" bIns="45720" rtlCol="0" anchor="ctr" anchorCtr="0">
            <a:normAutofit fontScale="90000"/>
          </a:bodyPr>
          <a:lstStyle/>
          <a:p>
            <a:pPr marL="0" lvl="0" indent="0" algn="l" defTabSz="914400">
              <a:spcBef>
                <a:spcPct val="0"/>
              </a:spcBef>
              <a:spcAft>
                <a:spcPts val="0"/>
              </a:spcAft>
              <a:buClr>
                <a:schemeClr val="lt1"/>
              </a:buClr>
              <a:buSzPts val="2800"/>
            </a:pPr>
            <a:r>
              <a:rPr lang="en-US" sz="4000" kern="1200" dirty="0">
                <a:solidFill>
                  <a:schemeClr val="tx1"/>
                </a:solidFill>
                <a:latin typeface="+mj-lt"/>
                <a:ea typeface="+mj-ea"/>
                <a:cs typeface="+mj-cs"/>
              </a:rPr>
              <a:t>Braille, Low Vision, Speech, </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&amp; Switch Access in the Chromebook</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CSUN 2022</a:t>
            </a:r>
            <a:br>
              <a:rPr lang="en-US" sz="4600" kern="1200" dirty="0">
                <a:solidFill>
                  <a:schemeClr val="tx1"/>
                </a:solidFill>
                <a:latin typeface="+mj-lt"/>
                <a:ea typeface="+mj-ea"/>
                <a:cs typeface="+mj-cs"/>
              </a:rPr>
            </a:br>
            <a:br>
              <a:rPr lang="en-US" sz="4600" kern="1200" dirty="0">
                <a:solidFill>
                  <a:schemeClr val="tx1"/>
                </a:solidFill>
                <a:latin typeface="+mj-lt"/>
                <a:ea typeface="+mj-ea"/>
                <a:cs typeface="+mj-cs"/>
              </a:rPr>
            </a:br>
            <a:r>
              <a:rPr lang="en-US" sz="2000" kern="1200" dirty="0">
                <a:solidFill>
                  <a:schemeClr val="tx1"/>
                </a:solidFill>
                <a:latin typeface="+mj-lt"/>
                <a:ea typeface="+mj-ea"/>
                <a:cs typeface="+mj-cs"/>
              </a:rPr>
              <a:t>Bruce McClanahan, Assistive Technology Specialist</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Washington State School for the Blind</a:t>
            </a:r>
            <a:endParaRPr lang="en-US" sz="4600" kern="1200" dirty="0">
              <a:solidFill>
                <a:schemeClr val="tx1"/>
              </a:solidFill>
              <a:latin typeface="+mj-lt"/>
              <a:ea typeface="+mj-ea"/>
              <a:cs typeface="+mj-cs"/>
            </a:endParaRPr>
          </a:p>
        </p:txBody>
      </p:sp>
      <p:sp>
        <p:nvSpPr>
          <p:cNvPr id="28" name="Google Shape;28;p5"/>
          <p:cNvSpPr txBox="1">
            <a:spLocks noGrp="1"/>
          </p:cNvSpPr>
          <p:nvPr>
            <p:ph type="subTitle" idx="1"/>
          </p:nvPr>
        </p:nvSpPr>
        <p:spPr>
          <a:xfrm>
            <a:off x="1475184" y="4233862"/>
            <a:ext cx="6193632" cy="473869"/>
          </a:xfrm>
          <a:prstGeom prst="rect">
            <a:avLst/>
          </a:prstGeom>
        </p:spPr>
        <p:txBody>
          <a:bodyPr spcFirstLastPara="1" vert="horz" lIns="91440" tIns="45720" rIns="91440" bIns="45720" rtlCol="0" anchor="ctr" anchorCtr="0">
            <a:normAutofit fontScale="25000" lnSpcReduction="20000"/>
          </a:bodyPr>
          <a:lstStyle/>
          <a:p>
            <a:pPr marL="0" lvl="0" indent="0" algn="ctr" defTabSz="914400">
              <a:spcBef>
                <a:spcPts val="1000"/>
              </a:spcBef>
              <a:spcAft>
                <a:spcPts val="0"/>
              </a:spcAft>
              <a:buClr>
                <a:schemeClr val="lt1"/>
              </a:buClr>
              <a:buSzPts val="1800"/>
            </a:pPr>
            <a:r>
              <a:rPr lang="en-US" sz="500" kern="1200">
                <a:solidFill>
                  <a:schemeClr val="tx1"/>
                </a:solidFill>
                <a:latin typeface="+mn-lt"/>
                <a:ea typeface="+mn-ea"/>
                <a:cs typeface="+mn-cs"/>
              </a:rPr>
              <a:t>Bruce McClanahan</a:t>
            </a:r>
          </a:p>
          <a:p>
            <a:pPr marL="0" lvl="0" indent="0" algn="ctr" defTabSz="914400">
              <a:spcBef>
                <a:spcPts val="1000"/>
              </a:spcBef>
              <a:spcAft>
                <a:spcPts val="0"/>
              </a:spcAft>
              <a:buClr>
                <a:schemeClr val="lt1"/>
              </a:buClr>
              <a:buSzPts val="1800"/>
            </a:pPr>
            <a:r>
              <a:rPr lang="en-US" sz="500" kern="1200">
                <a:solidFill>
                  <a:schemeClr val="tx1"/>
                </a:solidFill>
                <a:latin typeface="+mn-lt"/>
                <a:ea typeface="+mn-ea"/>
                <a:cs typeface="+mn-cs"/>
              </a:rPr>
              <a:t>Assistive Technology Specialist</a:t>
            </a:r>
          </a:p>
          <a:p>
            <a:pPr marL="0" lvl="0" indent="0" algn="ctr" defTabSz="914400">
              <a:spcBef>
                <a:spcPts val="1000"/>
              </a:spcBef>
              <a:spcAft>
                <a:spcPts val="0"/>
              </a:spcAft>
              <a:buClr>
                <a:schemeClr val="lt1"/>
              </a:buClr>
              <a:buSzPts val="1800"/>
            </a:pPr>
            <a:r>
              <a:rPr lang="en-US" sz="500" kern="1200">
                <a:solidFill>
                  <a:schemeClr val="tx1"/>
                </a:solidFill>
                <a:latin typeface="+mn-lt"/>
                <a:ea typeface="+mn-ea"/>
                <a:cs typeface="+mn-cs"/>
              </a:rPr>
              <a:t>WA State School for the Blind</a:t>
            </a:r>
          </a:p>
        </p:txBody>
      </p:sp>
      <p:sp>
        <p:nvSpPr>
          <p:cNvPr id="40" name="Rectangle 3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Google Shape;29;p5"/>
          <p:cNvSpPr txBox="1">
            <a:spLocks noGrp="1"/>
          </p:cNvSpPr>
          <p:nvPr>
            <p:ph type="sldNum" idx="12"/>
          </p:nvPr>
        </p:nvSpPr>
        <p:spPr>
          <a:xfrm>
            <a:off x="7866764" y="4767262"/>
            <a:ext cx="951613" cy="273844"/>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a:solidFill>
                  <a:schemeClr val="tx1">
                    <a:lumMod val="50000"/>
                    <a:lumOff val="50000"/>
                  </a:schemeClr>
                </a:solidFill>
                <a:latin typeface="+mn-lt"/>
                <a:ea typeface="+mn-ea"/>
                <a:cs typeface="+mn-cs"/>
              </a:rPr>
              <a:pPr lvl="0" indent="0">
                <a:lnSpc>
                  <a:spcPct val="90000"/>
                </a:lnSpc>
                <a:spcBef>
                  <a:spcPts val="0"/>
                </a:spcBef>
                <a:spcAft>
                  <a:spcPts val="600"/>
                </a:spcAft>
                <a:buNone/>
              </a:pPr>
              <a:t>1</a:t>
            </a:fld>
            <a:endParaRPr lang="en-US" sz="700">
              <a:solidFill>
                <a:schemeClr val="tx1">
                  <a:lumMod val="50000"/>
                  <a:lumOff val="50000"/>
                </a:schemeClr>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Chromebook Keyboard Navigation: Part 2</a:t>
            </a:r>
            <a:endParaRPr/>
          </a:p>
        </p:txBody>
      </p:sp>
      <p:sp>
        <p:nvSpPr>
          <p:cNvPr id="119" name="Google Shape;119;p17"/>
          <p:cNvSpPr txBox="1">
            <a:spLocks noGrp="1"/>
          </p:cNvSpPr>
          <p:nvPr>
            <p:ph type="body" idx="1"/>
          </p:nvPr>
        </p:nvSpPr>
        <p:spPr>
          <a:prstGeom prst="rect">
            <a:avLst/>
          </a:prstGeom>
        </p:spPr>
        <p:txBody>
          <a:bodyPr spcFirstLastPara="1" wrap="square" lIns="0" tIns="0" rIns="0" bIns="0" anchor="t" anchorCtr="0">
            <a:noAutofit/>
          </a:bodyPr>
          <a:lstStyle/>
          <a:p>
            <a:pPr marL="457200" lvl="0" indent="-361950" algn="l" rtl="0">
              <a:lnSpc>
                <a:spcPct val="115000"/>
              </a:lnSpc>
              <a:spcBef>
                <a:spcPts val="0"/>
              </a:spcBef>
              <a:spcAft>
                <a:spcPts val="0"/>
              </a:spcAft>
              <a:buClr>
                <a:srgbClr val="595959"/>
              </a:buClr>
              <a:buSzPts val="2100"/>
              <a:buFont typeface="Lato"/>
              <a:buChar char="●"/>
            </a:pPr>
            <a:r>
              <a:rPr lang="en-US" sz="2100">
                <a:solidFill>
                  <a:srgbClr val="595959"/>
                </a:solidFill>
                <a:latin typeface="Lato"/>
                <a:ea typeface="Lato"/>
                <a:cs typeface="Lato"/>
                <a:sym typeface="Lato"/>
              </a:rPr>
              <a:t>Bookmarks: Alt+Shift+B</a:t>
            </a:r>
            <a:endParaRPr sz="210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a:solidFill>
                  <a:srgbClr val="595959"/>
                </a:solidFill>
                <a:latin typeface="Lato"/>
                <a:ea typeface="Lato"/>
                <a:cs typeface="Lato"/>
                <a:sym typeface="Lato"/>
              </a:rPr>
              <a:t>Launcher: Alt+Shift+L</a:t>
            </a:r>
            <a:endParaRPr sz="210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a:solidFill>
                  <a:srgbClr val="595959"/>
                </a:solidFill>
                <a:latin typeface="Lato"/>
                <a:ea typeface="Lato"/>
                <a:cs typeface="Lato"/>
                <a:sym typeface="Lato"/>
              </a:rPr>
              <a:t>Notifications: Alt+Shift+N</a:t>
            </a:r>
            <a:endParaRPr sz="210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a:solidFill>
                  <a:srgbClr val="595959"/>
                </a:solidFill>
                <a:latin typeface="Lato"/>
                <a:ea typeface="Lato"/>
                <a:cs typeface="Lato"/>
                <a:sym typeface="Lato"/>
              </a:rPr>
              <a:t>Status Tray: Alt+Shift+S</a:t>
            </a:r>
            <a:endParaRPr sz="2100">
              <a:solidFill>
                <a:srgbClr val="595959"/>
              </a:solidFill>
              <a:latin typeface="Lato"/>
              <a:ea typeface="Lato"/>
              <a:cs typeface="Lato"/>
              <a:sym typeface="Lato"/>
            </a:endParaRPr>
          </a:p>
          <a:p>
            <a:pPr marL="457200" lvl="0" indent="-361950" algn="l" rtl="0">
              <a:lnSpc>
                <a:spcPct val="115000"/>
              </a:lnSpc>
              <a:spcBef>
                <a:spcPts val="0"/>
              </a:spcBef>
              <a:spcAft>
                <a:spcPts val="0"/>
              </a:spcAft>
              <a:buClr>
                <a:srgbClr val="595959"/>
              </a:buClr>
              <a:buSzPts val="2100"/>
              <a:buFont typeface="Lato"/>
              <a:buChar char="●"/>
            </a:pPr>
            <a:r>
              <a:rPr lang="en-US" sz="2100">
                <a:solidFill>
                  <a:srgbClr val="595959"/>
                </a:solidFill>
                <a:latin typeface="Lato"/>
                <a:ea typeface="Lato"/>
                <a:cs typeface="Lato"/>
                <a:sym typeface="Lato"/>
              </a:rPr>
              <a:t>Toolbar: Alt+Shift+T</a:t>
            </a:r>
            <a:endParaRPr sz="2600"/>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Drive</a:t>
            </a:r>
            <a:endParaRPr/>
          </a:p>
        </p:txBody>
      </p:sp>
      <p:sp>
        <p:nvSpPr>
          <p:cNvPr id="127" name="Google Shape;127;p18"/>
          <p:cNvSpPr txBox="1">
            <a:spLocks noGrp="1"/>
          </p:cNvSpPr>
          <p:nvPr>
            <p:ph type="body" idx="1"/>
          </p:nvPr>
        </p:nvSpPr>
        <p:spPr>
          <a:prstGeom prst="rect">
            <a:avLst/>
          </a:prstGeom>
        </p:spPr>
        <p:txBody>
          <a:bodyPr spcFirstLastPara="1" wrap="square" lIns="0" tIns="0" rIns="0" bIns="0" anchor="t" anchorCtr="0">
            <a:noAutofit/>
          </a:bodyPr>
          <a:lstStyle/>
          <a:p>
            <a:pPr marL="412750" indent="-285750">
              <a:lnSpc>
                <a:spcPct val="115000"/>
              </a:lnSpc>
              <a:buClr>
                <a:srgbClr val="595959"/>
              </a:buClr>
              <a:buSzPts val="1600"/>
              <a:buFont typeface="Arial" panose="020B0604020202020204" pitchFamily="34" charset="0"/>
              <a:buChar char="•"/>
            </a:pPr>
            <a:r>
              <a:rPr lang="en-US" sz="1600" dirty="0">
                <a:solidFill>
                  <a:srgbClr val="595959"/>
                </a:solidFill>
                <a:latin typeface="Lato"/>
                <a:ea typeface="Lato"/>
                <a:cs typeface="Lato"/>
                <a:sym typeface="Lato"/>
              </a:rPr>
              <a:t>Press C for New, then down arrow to the desired option.  Enter.   C also creates a new message in GMail and a new event in Calendar.</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Document: </a:t>
            </a:r>
            <a:r>
              <a:rPr lang="en-US" sz="1600" dirty="0" err="1">
                <a:solidFill>
                  <a:srgbClr val="595959"/>
                </a:solidFill>
                <a:latin typeface="Lato"/>
                <a:ea typeface="Lato"/>
                <a:cs typeface="Lato"/>
                <a:sym typeface="Lato"/>
              </a:rPr>
              <a:t>Shift+T</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Folder: </a:t>
            </a:r>
            <a:r>
              <a:rPr lang="en-US" sz="1600" dirty="0" err="1">
                <a:solidFill>
                  <a:srgbClr val="595959"/>
                </a:solidFill>
                <a:latin typeface="Lato"/>
                <a:ea typeface="Lato"/>
                <a:cs typeface="Lato"/>
                <a:sym typeface="Lato"/>
              </a:rPr>
              <a:t>Shift+F</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Presentation: </a:t>
            </a:r>
            <a:r>
              <a:rPr lang="en-US" sz="1600" dirty="0" err="1">
                <a:solidFill>
                  <a:srgbClr val="595959"/>
                </a:solidFill>
                <a:latin typeface="Lato"/>
                <a:ea typeface="Lato"/>
                <a:cs typeface="Lato"/>
                <a:sym typeface="Lato"/>
              </a:rPr>
              <a:t>Shift+P</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New Spreadsheet: </a:t>
            </a:r>
            <a:r>
              <a:rPr lang="en-US" sz="1600" dirty="0" err="1">
                <a:solidFill>
                  <a:srgbClr val="595959"/>
                </a:solidFill>
                <a:latin typeface="Lato"/>
                <a:ea typeface="Lato"/>
                <a:cs typeface="Lato"/>
                <a:sym typeface="Lato"/>
              </a:rPr>
              <a:t>Shift+S</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Tip: Navigate to the folder that you want to place a Google Doc file in, then press </a:t>
            </a:r>
            <a:r>
              <a:rPr lang="en-US" sz="1600" dirty="0" err="1">
                <a:solidFill>
                  <a:srgbClr val="595959"/>
                </a:solidFill>
                <a:latin typeface="Lato"/>
                <a:ea typeface="Lato"/>
                <a:cs typeface="Lato"/>
                <a:sym typeface="Lato"/>
              </a:rPr>
              <a:t>Shift+T</a:t>
            </a:r>
            <a:r>
              <a:rPr lang="en-US" sz="1600" dirty="0">
                <a:solidFill>
                  <a:srgbClr val="595959"/>
                </a:solidFill>
                <a:latin typeface="Lato"/>
                <a:ea typeface="Lato"/>
                <a:cs typeface="Lato"/>
                <a:sym typeface="Lato"/>
              </a:rPr>
              <a:t>.</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Hit “V” to change the View to List</a:t>
            </a:r>
          </a:p>
        </p:txBody>
      </p:sp>
      <p:sp>
        <p:nvSpPr>
          <p:cNvPr id="128" name="Google Shape;12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Docs Writing Activity 1</a:t>
            </a:r>
            <a:endParaRPr/>
          </a:p>
        </p:txBody>
      </p:sp>
      <p:sp>
        <p:nvSpPr>
          <p:cNvPr id="135" name="Google Shape;135;p19"/>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Create a Google Docs file in Google Drive,  use </a:t>
            </a:r>
            <a:r>
              <a:rPr lang="en-US" dirty="0" err="1">
                <a:solidFill>
                  <a:srgbClr val="595959"/>
                </a:solidFill>
                <a:latin typeface="Lato"/>
                <a:ea typeface="Lato"/>
                <a:cs typeface="Lato"/>
                <a:sym typeface="Lato"/>
              </a:rPr>
              <a:t>Shift+T</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In Google Docs enter </a:t>
            </a:r>
            <a:r>
              <a:rPr lang="en-US" dirty="0" err="1">
                <a:solidFill>
                  <a:srgbClr val="595959"/>
                </a:solidFill>
                <a:latin typeface="Lato"/>
                <a:ea typeface="Lato"/>
                <a:cs typeface="Lato"/>
                <a:sym typeface="Lato"/>
              </a:rPr>
              <a:t>Alt+F</a:t>
            </a:r>
            <a:r>
              <a:rPr lang="en-US" dirty="0">
                <a:solidFill>
                  <a:srgbClr val="595959"/>
                </a:solidFill>
                <a:latin typeface="Lato"/>
                <a:ea typeface="Lato"/>
                <a:cs typeface="Lato"/>
                <a:sym typeface="Lato"/>
              </a:rPr>
              <a:t>, then R, rename the file, then Enter</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Move by words with </a:t>
            </a:r>
            <a:r>
              <a:rPr lang="en-US" dirty="0" err="1">
                <a:solidFill>
                  <a:srgbClr val="595959"/>
                </a:solidFill>
                <a:latin typeface="Lato"/>
                <a:ea typeface="Lato"/>
                <a:cs typeface="Lato"/>
                <a:sym typeface="Lato"/>
              </a:rPr>
              <a:t>Ctrl+Left</a:t>
            </a:r>
            <a:r>
              <a:rPr lang="en-US" dirty="0">
                <a:solidFill>
                  <a:srgbClr val="595959"/>
                </a:solidFill>
                <a:latin typeface="Lato"/>
                <a:ea typeface="Lato"/>
                <a:cs typeface="Lato"/>
                <a:sym typeface="Lato"/>
              </a:rPr>
              <a:t> or Right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Top of Document: </a:t>
            </a:r>
            <a:r>
              <a:rPr lang="en-US" dirty="0" err="1">
                <a:solidFill>
                  <a:srgbClr val="595959"/>
                </a:solidFill>
                <a:latin typeface="Lato"/>
                <a:ea typeface="Lato"/>
                <a:cs typeface="Lato"/>
                <a:sym typeface="Lato"/>
              </a:rPr>
              <a:t>ChromeVox+Ctrl+Left</a:t>
            </a:r>
            <a:r>
              <a:rPr lang="en-US" dirty="0">
                <a:solidFill>
                  <a:srgbClr val="595959"/>
                </a:solidFill>
                <a:latin typeface="Lato"/>
                <a:ea typeface="Lato"/>
                <a:cs typeface="Lato"/>
                <a:sym typeface="Lato"/>
              </a:rPr>
              <a: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Bottom of Document: </a:t>
            </a:r>
            <a:r>
              <a:rPr lang="en-US" dirty="0" err="1">
                <a:solidFill>
                  <a:srgbClr val="595959"/>
                </a:solidFill>
                <a:latin typeface="Lato"/>
                <a:ea typeface="Lato"/>
                <a:cs typeface="Lato"/>
                <a:sym typeface="Lato"/>
              </a:rPr>
              <a:t>ChromeVox+Ctrl+Right</a:t>
            </a:r>
            <a:r>
              <a:rPr lang="en-US" dirty="0">
                <a:solidFill>
                  <a:srgbClr val="595959"/>
                </a:solidFill>
                <a:latin typeface="Lato"/>
                <a:ea typeface="Lato"/>
                <a:cs typeface="Lato"/>
                <a:sym typeface="Lato"/>
              </a:rPr>
              <a:t> Arrow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Spelling Checker, move backward through the document with Ctrl+;, move forward through the document with Ctrl+’</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misspelled words with </a:t>
            </a:r>
            <a:r>
              <a:rPr lang="en-US" dirty="0" err="1">
                <a:solidFill>
                  <a:srgbClr val="595959"/>
                </a:solidFill>
                <a:latin typeface="Lato"/>
                <a:ea typeface="Lato"/>
                <a:cs typeface="Lato"/>
                <a:sym typeface="Lato"/>
              </a:rPr>
              <a:t>ChromeVox+M</a:t>
            </a:r>
            <a:endParaRPr sz="2300" dirty="0"/>
          </a:p>
        </p:txBody>
      </p:sp>
      <p:sp>
        <p:nvSpPr>
          <p:cNvPr id="136" name="Google Shape;136;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Docs Writing Activity 2</a:t>
            </a:r>
            <a:endParaRPr/>
          </a:p>
        </p:txBody>
      </p:sp>
      <p:sp>
        <p:nvSpPr>
          <p:cNvPr id="143" name="Google Shape;143;p20"/>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Inserting &amp; Deleting</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Formatting, Heading Structure</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Collaborating: Editing, Suggesting, &amp; Viewing</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Suggestions are placed directly in the student’s text.</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Comments are in the Sidebar and need to be navigated to: Enter </a:t>
            </a:r>
            <a:r>
              <a:rPr lang="en-US" dirty="0" err="1">
                <a:solidFill>
                  <a:srgbClr val="595959"/>
                </a:solidFill>
                <a:latin typeface="Lato"/>
                <a:ea typeface="Lato"/>
                <a:cs typeface="Lato"/>
                <a:sym typeface="Lato"/>
              </a:rPr>
              <a:t>Ctrl+Alt+E</a:t>
            </a:r>
            <a:endParaRPr lang="en-US" dirty="0">
              <a:solidFill>
                <a:srgbClr val="595959"/>
              </a:solidFill>
              <a:latin typeface="Lato"/>
              <a:ea typeface="Lato"/>
              <a:cs typeface="Lato"/>
              <a:sym typeface="Lato"/>
            </a:endParaRPr>
          </a:p>
          <a:p>
            <a:pPr>
              <a:lnSpc>
                <a:spcPct val="115000"/>
              </a:lnSpc>
              <a:buClr>
                <a:srgbClr val="595959"/>
              </a:buClr>
              <a:buFont typeface="Lato"/>
              <a:buChar char="●"/>
            </a:pPr>
            <a:r>
              <a:rPr lang="en-US" dirty="0">
                <a:solidFill>
                  <a:srgbClr val="595959"/>
                </a:solidFill>
                <a:latin typeface="Lato"/>
                <a:sym typeface="Lato"/>
              </a:rPr>
              <a:t>Braille copy, go to Google Drive, </a:t>
            </a:r>
            <a:r>
              <a:rPr lang="en-US" sz="1800" dirty="0" err="1">
                <a:solidFill>
                  <a:srgbClr val="595959"/>
                </a:solidFill>
                <a:latin typeface="Lato"/>
                <a:ea typeface="Lato"/>
                <a:cs typeface="Lato"/>
                <a:sym typeface="Lato"/>
              </a:rPr>
              <a:t>ChromeVox+M</a:t>
            </a:r>
            <a:r>
              <a:rPr lang="en-US" sz="1800" dirty="0">
                <a:solidFill>
                  <a:srgbClr val="595959"/>
                </a:solidFill>
                <a:latin typeface="Lato"/>
                <a:ea typeface="Lato"/>
                <a:cs typeface="Lato"/>
                <a:sym typeface="Lato"/>
              </a:rPr>
              <a:t>, then select Download.  Open the Google Files app and copy this file to a USB drive.</a:t>
            </a:r>
          </a:p>
        </p:txBody>
      </p:sp>
      <p:sp>
        <p:nvSpPr>
          <p:cNvPr id="144" name="Google Shape;144;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Define &amp; Explore</a:t>
            </a:r>
            <a:endParaRPr dirty="0"/>
          </a:p>
        </p:txBody>
      </p:sp>
      <p:sp>
        <p:nvSpPr>
          <p:cNvPr id="151" name="Google Shape;151;p21"/>
          <p:cNvSpPr txBox="1">
            <a:spLocks noGrp="1"/>
          </p:cNvSpPr>
          <p:nvPr>
            <p:ph type="body" idx="1"/>
          </p:nvPr>
        </p:nvSpPr>
        <p:spPr>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Have a Google Doc open</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Place the focus be on a word that you are looking up</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Enter </a:t>
            </a:r>
            <a:r>
              <a:rPr lang="en-US" sz="1600" dirty="0" err="1">
                <a:solidFill>
                  <a:srgbClr val="595959"/>
                </a:solidFill>
                <a:latin typeface="Lato"/>
                <a:sym typeface="Lato"/>
              </a:rPr>
              <a:t>ChromeVox+M</a:t>
            </a:r>
            <a:r>
              <a:rPr lang="en-US" sz="1600" dirty="0">
                <a:solidFill>
                  <a:srgbClr val="595959"/>
                </a:solidFill>
                <a:latin typeface="Lato"/>
                <a:sym typeface="Lato"/>
              </a:rPr>
              <a:t> (Context Menu)</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Switch between the Sidebar and Document Content with the Landmark Jump command: ChromeVox+;</a:t>
            </a: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Explore: </a:t>
            </a:r>
            <a:r>
              <a:rPr lang="en-US" sz="1600" dirty="0" err="1">
                <a:solidFill>
                  <a:srgbClr val="595959"/>
                </a:solidFill>
                <a:latin typeface="Lato"/>
                <a:sym typeface="Lato"/>
              </a:rPr>
              <a:t>Ctrl+Alt+Shift+I</a:t>
            </a:r>
            <a:endParaRPr lang="en-US" sz="1600" dirty="0">
              <a:solidFill>
                <a:srgbClr val="595959"/>
              </a:solidFill>
              <a:latin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sym typeface="Lato"/>
              </a:rPr>
              <a:t>Define: </a:t>
            </a:r>
            <a:r>
              <a:rPr lang="en-US" sz="1600" dirty="0" err="1">
                <a:solidFill>
                  <a:srgbClr val="595959"/>
                </a:solidFill>
                <a:latin typeface="Lato"/>
                <a:sym typeface="Lato"/>
              </a:rPr>
              <a:t>Ctrl+Shift+Y</a:t>
            </a:r>
            <a:endParaRPr sz="2100" dirty="0"/>
          </a:p>
        </p:txBody>
      </p:sp>
      <p:sp>
        <p:nvSpPr>
          <p:cNvPr id="152" name="Google Shape;152;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Using a Braille Display with a Chromebook</a:t>
            </a:r>
            <a:endParaRPr dirty="0"/>
          </a:p>
        </p:txBody>
      </p:sp>
      <p:sp>
        <p:nvSpPr>
          <p:cNvPr id="159" name="Google Shape;159;p22"/>
          <p:cNvSpPr txBox="1">
            <a:spLocks noGrp="1"/>
          </p:cNvSpPr>
          <p:nvPr>
            <p:ph type="body" idx="1"/>
          </p:nvPr>
        </p:nvSpPr>
        <p:spPr>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Plug a Braille display into a USB port in the Chromebook, if it starts ChromeVox this Braille display works with the Chromebook.</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Didn’t work, contact the manufacturer or determine from the documentation with the device that the  Braille display that you are using supports Chromebook/ChromeVox.</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Some Braille displays require the USB port to be configured.  Some Braille displays need to be in Terminal Mode before being plugged in.</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Still didn’t work, have the very latest Chrome OS installed on the Chromebook.</a:t>
            </a:r>
            <a:endParaRPr sz="1600" dirty="0">
              <a:solidFill>
                <a:srgbClr val="595959"/>
              </a:solidFill>
              <a:latin typeface="Lato"/>
              <a:ea typeface="Lato"/>
              <a:cs typeface="Lato"/>
              <a:sym typeface="Lato"/>
            </a:endParaRPr>
          </a:p>
          <a:p>
            <a:pPr marL="457200" lvl="0" indent="-330200" algn="l" rtl="0">
              <a:lnSpc>
                <a:spcPct val="115000"/>
              </a:lnSpc>
              <a:spcBef>
                <a:spcPts val="0"/>
              </a:spcBef>
              <a:spcAft>
                <a:spcPts val="0"/>
              </a:spcAft>
              <a:buClr>
                <a:srgbClr val="595959"/>
              </a:buClr>
              <a:buSzPts val="1600"/>
              <a:buFont typeface="Lato"/>
              <a:buChar char="●"/>
            </a:pPr>
            <a:r>
              <a:rPr lang="en-US" sz="1600" dirty="0">
                <a:solidFill>
                  <a:srgbClr val="595959"/>
                </a:solidFill>
                <a:latin typeface="Lato"/>
                <a:ea typeface="Lato"/>
                <a:cs typeface="Lato"/>
                <a:sym typeface="Lato"/>
              </a:rPr>
              <a:t>Still didn’t work, have the latest firmware installed in the Braille display.</a:t>
            </a:r>
            <a:endParaRPr sz="2100" dirty="0"/>
          </a:p>
        </p:txBody>
      </p:sp>
      <p:sp>
        <p:nvSpPr>
          <p:cNvPr id="160" name="Google Shape;160;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E8C8-D138-46E8-A419-6242586C2C96}"/>
              </a:ext>
            </a:extLst>
          </p:cNvPr>
          <p:cNvSpPr>
            <a:spLocks noGrp="1"/>
          </p:cNvSpPr>
          <p:nvPr>
            <p:ph type="title"/>
          </p:nvPr>
        </p:nvSpPr>
        <p:spPr/>
        <p:txBody>
          <a:bodyPr>
            <a:normAutofit/>
          </a:bodyPr>
          <a:lstStyle/>
          <a:p>
            <a:r>
              <a:rPr lang="en-US" sz="2800" dirty="0">
                <a:latin typeface="Raleway" panose="020B0604020202020204" charset="0"/>
              </a:rPr>
              <a:t>Best Braille Display for ChromeVox</a:t>
            </a:r>
          </a:p>
        </p:txBody>
      </p:sp>
      <p:sp>
        <p:nvSpPr>
          <p:cNvPr id="3" name="Content Placeholder 2">
            <a:extLst>
              <a:ext uri="{FF2B5EF4-FFF2-40B4-BE49-F238E27FC236}">
                <a16:creationId xmlns:a16="http://schemas.microsoft.com/office/drawing/2014/main" id="{02756C98-CDA3-42DA-9B46-0841EB411A48}"/>
              </a:ext>
            </a:extLst>
          </p:cNvPr>
          <p:cNvSpPr>
            <a:spLocks noGrp="1"/>
          </p:cNvSpPr>
          <p:nvPr>
            <p:ph idx="1"/>
          </p:nvPr>
        </p:nvSpPr>
        <p:spPr/>
        <p:txBody>
          <a:bodyPr/>
          <a:lstStyle/>
          <a:p>
            <a:r>
              <a:rPr lang="en-US" dirty="0"/>
              <a:t>APH Mantis Q40, due to QWERTY keyboard</a:t>
            </a:r>
          </a:p>
          <a:p>
            <a:r>
              <a:rPr lang="en-US" dirty="0"/>
              <a:t>Go to Settings\Keyboard on the Chromebook</a:t>
            </a:r>
          </a:p>
          <a:p>
            <a:r>
              <a:rPr lang="en-US" dirty="0"/>
              <a:t>Change the Caps Lock key to the Search Key</a:t>
            </a:r>
          </a:p>
        </p:txBody>
      </p:sp>
      <p:sp>
        <p:nvSpPr>
          <p:cNvPr id="4" name="Slide Number Placeholder 3">
            <a:extLst>
              <a:ext uri="{FF2B5EF4-FFF2-40B4-BE49-F238E27FC236}">
                <a16:creationId xmlns:a16="http://schemas.microsoft.com/office/drawing/2014/main" id="{00DA8FDD-C697-4408-843B-61E882A5AE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40478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Braille Commands</a:t>
            </a:r>
            <a:endParaRPr/>
          </a:p>
        </p:txBody>
      </p:sp>
      <p:sp>
        <p:nvSpPr>
          <p:cNvPr id="167" name="Google Shape;167;p23"/>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Usually referred to as Legacy Commands.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Top of Page: </a:t>
            </a:r>
            <a:r>
              <a:rPr lang="en-US" dirty="0" err="1">
                <a:solidFill>
                  <a:srgbClr val="595959"/>
                </a:solidFill>
                <a:latin typeface="Lato"/>
                <a:ea typeface="Lato"/>
                <a:cs typeface="Lato"/>
                <a:sym typeface="Lato"/>
              </a:rPr>
              <a:t>Space+Dots</a:t>
            </a:r>
            <a:r>
              <a:rPr lang="en-US" dirty="0">
                <a:solidFill>
                  <a:srgbClr val="595959"/>
                </a:solidFill>
                <a:latin typeface="Lato"/>
                <a:ea typeface="Lato"/>
                <a:cs typeface="Lato"/>
                <a:sym typeface="Lato"/>
              </a:rPr>
              <a:t> 1, 2, 3</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Bottom of Page: </a:t>
            </a:r>
            <a:r>
              <a:rPr lang="en-US" dirty="0" err="1">
                <a:solidFill>
                  <a:srgbClr val="595959"/>
                </a:solidFill>
                <a:latin typeface="Lato"/>
                <a:ea typeface="Lato"/>
                <a:cs typeface="Lato"/>
                <a:sym typeface="Lato"/>
              </a:rPr>
              <a:t>Space+Dots</a:t>
            </a:r>
            <a:r>
              <a:rPr lang="en-US" dirty="0">
                <a:solidFill>
                  <a:srgbClr val="595959"/>
                </a:solidFill>
                <a:latin typeface="Lato"/>
                <a:ea typeface="Lato"/>
                <a:cs typeface="Lato"/>
                <a:sym typeface="Lato"/>
              </a:rPr>
              <a:t> 4, 5, 6</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Object: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4</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Word: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5</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Next Character: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6</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Object: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1</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Word: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2</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Previous Character: </a:t>
            </a:r>
            <a:r>
              <a:rPr lang="en-US" dirty="0" err="1">
                <a:solidFill>
                  <a:srgbClr val="595959"/>
                </a:solidFill>
                <a:latin typeface="Lato"/>
                <a:ea typeface="Lato"/>
                <a:cs typeface="Lato"/>
                <a:sym typeface="Lato"/>
              </a:rPr>
              <a:t>Space+Dot</a:t>
            </a:r>
            <a:r>
              <a:rPr lang="en-US" dirty="0">
                <a:solidFill>
                  <a:srgbClr val="595959"/>
                </a:solidFill>
                <a:latin typeface="Lato"/>
                <a:ea typeface="Lato"/>
                <a:cs typeface="Lato"/>
                <a:sym typeface="Lato"/>
              </a:rPr>
              <a:t> 3</a:t>
            </a:r>
            <a:endParaRPr sz="2300" dirty="0"/>
          </a:p>
        </p:txBody>
      </p:sp>
      <p:sp>
        <p:nvSpPr>
          <p:cNvPr id="168" name="Google Shape;168;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Navigating the Web Activity 1</a:t>
            </a:r>
            <a:endParaRPr/>
          </a:p>
        </p:txBody>
      </p:sp>
      <p:sp>
        <p:nvSpPr>
          <p:cNvPr id="175" name="Google Shape;175;p24"/>
          <p:cNvSpPr txBox="1">
            <a:spLocks noGrp="1"/>
          </p:cNvSpPr>
          <p:nvPr>
            <p:ph type="body" idx="1"/>
          </p:nvPr>
        </p:nvSpPr>
        <p:spPr>
          <a:prstGeom prst="rect">
            <a:avLst/>
          </a:prstGeom>
        </p:spPr>
        <p:txBody>
          <a:bodyPr spcFirstLastPara="1" wrap="square" lIns="0" tIns="0" rIns="0" bIns="0" anchor="t" anchorCtr="0">
            <a:noAutofit/>
          </a:bodyPr>
          <a:lstStyle/>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Use the ChromeVox Panel: ChromeVox+.</a:t>
            </a: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Address Bar: </a:t>
            </a:r>
            <a:r>
              <a:rPr lang="en-US" sz="1700" dirty="0" err="1">
                <a:solidFill>
                  <a:srgbClr val="595959"/>
                </a:solidFill>
                <a:latin typeface="Lato"/>
                <a:ea typeface="Lato"/>
                <a:cs typeface="Lato"/>
                <a:sym typeface="Lato"/>
              </a:rPr>
              <a:t>Ctrl+L</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Find Command: </a:t>
            </a:r>
            <a:r>
              <a:rPr lang="en-US" sz="1700" dirty="0" err="1">
                <a:solidFill>
                  <a:srgbClr val="595959"/>
                </a:solidFill>
                <a:latin typeface="Lato"/>
                <a:ea typeface="Lato"/>
                <a:cs typeface="Lato"/>
                <a:sym typeface="Lato"/>
              </a:rPr>
              <a:t>Ctrl+F</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ChromeVox Panel: ChromeVox+.</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Jump Commands: ChromeVox+ B, Button; </a:t>
            </a:r>
            <a:r>
              <a:rPr lang="en-US" sz="1700" dirty="0" err="1">
                <a:solidFill>
                  <a:srgbClr val="595959"/>
                </a:solidFill>
                <a:latin typeface="Lato"/>
                <a:ea typeface="Lato"/>
                <a:cs typeface="Lato"/>
                <a:sym typeface="Lato"/>
              </a:rPr>
              <a:t>ChromeVox+C</a:t>
            </a:r>
            <a:r>
              <a:rPr lang="en-US" sz="1700" dirty="0">
                <a:solidFill>
                  <a:srgbClr val="595959"/>
                </a:solidFill>
                <a:latin typeface="Lato"/>
                <a:ea typeface="Lato"/>
                <a:cs typeface="Lato"/>
                <a:sym typeface="Lato"/>
              </a:rPr>
              <a:t>, Combo Box; </a:t>
            </a:r>
            <a:r>
              <a:rPr lang="en-US" sz="1700" dirty="0" err="1">
                <a:solidFill>
                  <a:srgbClr val="595959"/>
                </a:solidFill>
                <a:latin typeface="Lato"/>
                <a:ea typeface="Lato"/>
                <a:cs typeface="Lato"/>
                <a:sym typeface="Lato"/>
              </a:rPr>
              <a:t>ChromeVox+E</a:t>
            </a:r>
            <a:r>
              <a:rPr lang="en-US" sz="1700" dirty="0">
                <a:solidFill>
                  <a:srgbClr val="595959"/>
                </a:solidFill>
                <a:latin typeface="Lato"/>
                <a:ea typeface="Lato"/>
                <a:cs typeface="Lato"/>
                <a:sym typeface="Lato"/>
              </a:rPr>
              <a:t>, Edit Box; </a:t>
            </a:r>
            <a:r>
              <a:rPr lang="en-US" sz="1700" dirty="0" err="1">
                <a:solidFill>
                  <a:srgbClr val="595959"/>
                </a:solidFill>
                <a:latin typeface="Lato"/>
                <a:ea typeface="Lato"/>
                <a:cs typeface="Lato"/>
                <a:sym typeface="Lato"/>
              </a:rPr>
              <a:t>ChromeVox+F</a:t>
            </a:r>
            <a:r>
              <a:rPr lang="en-US" sz="1700" dirty="0">
                <a:solidFill>
                  <a:srgbClr val="595959"/>
                </a:solidFill>
                <a:latin typeface="Lato"/>
                <a:ea typeface="Lato"/>
                <a:cs typeface="Lato"/>
                <a:sym typeface="Lato"/>
              </a:rPr>
              <a:t>, Form; </a:t>
            </a:r>
            <a:r>
              <a:rPr lang="en-US" sz="1700" dirty="0" err="1">
                <a:solidFill>
                  <a:srgbClr val="595959"/>
                </a:solidFill>
                <a:latin typeface="Lato"/>
                <a:ea typeface="Lato"/>
                <a:cs typeface="Lato"/>
                <a:sym typeface="Lato"/>
              </a:rPr>
              <a:t>ChromeVox+G</a:t>
            </a:r>
            <a:r>
              <a:rPr lang="en-US" sz="1700" dirty="0">
                <a:solidFill>
                  <a:srgbClr val="595959"/>
                </a:solidFill>
                <a:latin typeface="Lato"/>
                <a:ea typeface="Lato"/>
                <a:cs typeface="Lato"/>
                <a:sym typeface="Lato"/>
              </a:rPr>
              <a:t>, Graphic; </a:t>
            </a:r>
            <a:r>
              <a:rPr lang="en-US" sz="1700" dirty="0" err="1">
                <a:solidFill>
                  <a:srgbClr val="595959"/>
                </a:solidFill>
                <a:latin typeface="Lato"/>
                <a:ea typeface="Lato"/>
                <a:cs typeface="Lato"/>
                <a:sym typeface="Lato"/>
              </a:rPr>
              <a:t>ChromeVox+H</a:t>
            </a:r>
            <a:r>
              <a:rPr lang="en-US" sz="1700" dirty="0">
                <a:solidFill>
                  <a:srgbClr val="595959"/>
                </a:solidFill>
                <a:latin typeface="Lato"/>
                <a:ea typeface="Lato"/>
                <a:cs typeface="Lato"/>
                <a:sym typeface="Lato"/>
              </a:rPr>
              <a:t>, Heading; ChromeVox+1-6, Heading Levels;  ChromeVox+;, Landmark; </a:t>
            </a:r>
            <a:r>
              <a:rPr lang="en-US" sz="1700" dirty="0" err="1">
                <a:solidFill>
                  <a:srgbClr val="595959"/>
                </a:solidFill>
                <a:latin typeface="Lato"/>
                <a:ea typeface="Lato"/>
                <a:cs typeface="Lato"/>
                <a:sym typeface="Lato"/>
              </a:rPr>
              <a:t>ChromeVox+L</a:t>
            </a:r>
            <a:r>
              <a:rPr lang="en-US" sz="1700" dirty="0">
                <a:solidFill>
                  <a:srgbClr val="595959"/>
                </a:solidFill>
                <a:latin typeface="Lato"/>
                <a:ea typeface="Lato"/>
                <a:cs typeface="Lato"/>
                <a:sym typeface="Lato"/>
              </a:rPr>
              <a:t>, Link; </a:t>
            </a:r>
            <a:r>
              <a:rPr lang="en-US" sz="1700" dirty="0" err="1">
                <a:solidFill>
                  <a:srgbClr val="595959"/>
                </a:solidFill>
                <a:latin typeface="Lato"/>
                <a:ea typeface="Lato"/>
                <a:cs typeface="Lato"/>
                <a:sym typeface="Lato"/>
              </a:rPr>
              <a:t>ChromeVox+T</a:t>
            </a:r>
            <a:r>
              <a:rPr lang="en-US" sz="1700" dirty="0">
                <a:solidFill>
                  <a:srgbClr val="595959"/>
                </a:solidFill>
                <a:latin typeface="Lato"/>
                <a:ea typeface="Lato"/>
                <a:cs typeface="Lato"/>
                <a:sym typeface="Lato"/>
              </a:rPr>
              <a:t>, Table; </a:t>
            </a:r>
            <a:r>
              <a:rPr lang="en-US" sz="1700" dirty="0" err="1">
                <a:solidFill>
                  <a:srgbClr val="595959"/>
                </a:solidFill>
                <a:latin typeface="Lato"/>
                <a:ea typeface="Lato"/>
                <a:cs typeface="Lato"/>
                <a:sym typeface="Lato"/>
              </a:rPr>
              <a:t>ChromeVox+V</a:t>
            </a:r>
            <a:r>
              <a:rPr lang="en-US" sz="1700" dirty="0">
                <a:solidFill>
                  <a:srgbClr val="595959"/>
                </a:solidFill>
                <a:latin typeface="Lato"/>
                <a:ea typeface="Lato"/>
                <a:cs typeface="Lato"/>
                <a:sym typeface="Lato"/>
              </a:rPr>
              <a:t>, Visited Link</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err="1">
                <a:solidFill>
                  <a:srgbClr val="595959"/>
                </a:solidFill>
                <a:latin typeface="Lato"/>
                <a:ea typeface="Lato"/>
                <a:cs typeface="Lato"/>
                <a:sym typeface="Lato"/>
              </a:rPr>
              <a:t>ChromeVox+Shift+Jump</a:t>
            </a:r>
            <a:r>
              <a:rPr lang="en-US" sz="1700" dirty="0">
                <a:solidFill>
                  <a:srgbClr val="595959"/>
                </a:solidFill>
                <a:latin typeface="Lato"/>
                <a:ea typeface="Lato"/>
                <a:cs typeface="Lato"/>
                <a:sym typeface="Lato"/>
              </a:rPr>
              <a:t> Command moves backward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err="1">
                <a:solidFill>
                  <a:srgbClr val="595959"/>
                </a:solidFill>
                <a:latin typeface="Lato"/>
                <a:ea typeface="Lato"/>
                <a:cs typeface="Lato"/>
                <a:sym typeface="Lato"/>
              </a:rPr>
              <a:t>ChromeVox+Ctrl+Jump</a:t>
            </a:r>
            <a:r>
              <a:rPr lang="en-US" sz="1700" dirty="0">
                <a:solidFill>
                  <a:srgbClr val="595959"/>
                </a:solidFill>
                <a:latin typeface="Lato"/>
                <a:ea typeface="Lato"/>
                <a:cs typeface="Lato"/>
                <a:sym typeface="Lato"/>
              </a:rPr>
              <a:t> Command brings up a list of the relevant jump command</a:t>
            </a:r>
            <a:endParaRPr sz="2200" dirty="0"/>
          </a:p>
        </p:txBody>
      </p:sp>
      <p:sp>
        <p:nvSpPr>
          <p:cNvPr id="176" name="Google Shape;176;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Navigating the Web Activity 2</a:t>
            </a:r>
            <a:endParaRPr/>
          </a:p>
        </p:txBody>
      </p:sp>
      <p:sp>
        <p:nvSpPr>
          <p:cNvPr id="183" name="Google Shape;183;p25"/>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Unique keys on Chromebook Keyboard, Top Row on Left:, Left Arrow: Previous Webpage, Right Arrow: Next Webpage</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Know all of the Jump Commands: Button,  Combo Box,  Edit Box,  Form,  Graphic,  Heading Levels,  Landmark, Link, Visited Link</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Set and Use Bookmarks</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Use the Find Command</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Use Visited Links</a:t>
            </a:r>
            <a:endParaRPr>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US">
                <a:solidFill>
                  <a:srgbClr val="595959"/>
                </a:solidFill>
                <a:latin typeface="Lato"/>
                <a:ea typeface="Lato"/>
                <a:cs typeface="Lato"/>
                <a:sym typeface="Lato"/>
              </a:rPr>
              <a:t>Use the Jump Commands for navigating Google Classroom</a:t>
            </a:r>
            <a:endParaRPr>
              <a:solidFill>
                <a:srgbClr val="595959"/>
              </a:solidFill>
              <a:latin typeface="Lato"/>
              <a:ea typeface="Lato"/>
              <a:cs typeface="Lato"/>
              <a:sym typeface="Lato"/>
            </a:endParaRPr>
          </a:p>
        </p:txBody>
      </p:sp>
      <p:sp>
        <p:nvSpPr>
          <p:cNvPr id="184" name="Google Shape;184;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en-US" b="1" dirty="0">
                <a:solidFill>
                  <a:schemeClr val="tx1"/>
                </a:solidFill>
                <a:latin typeface="Raleway" panose="020B0604020202020204" charset="0"/>
              </a:rPr>
              <a:t>Learning Objectives</a:t>
            </a:r>
            <a:endParaRPr b="1" dirty="0">
              <a:solidFill>
                <a:schemeClr val="tx1"/>
              </a:solidFill>
              <a:latin typeface="Raleway" panose="020B0604020202020204" charset="0"/>
            </a:endParaRPr>
          </a:p>
        </p:txBody>
      </p:sp>
      <p:sp>
        <p:nvSpPr>
          <p:cNvPr id="49" name="Google Shape;49;p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457200" lvl="0" indent="-349250" algn="l" rtl="0">
              <a:lnSpc>
                <a:spcPct val="105000"/>
              </a:lnSpc>
              <a:spcBef>
                <a:spcPts val="0"/>
              </a:spcBef>
              <a:spcAft>
                <a:spcPts val="0"/>
              </a:spcAft>
              <a:buSzPts val="1900"/>
              <a:buChar char="•"/>
            </a:pPr>
            <a:r>
              <a:rPr lang="en-US" sz="1900" dirty="0"/>
              <a:t>Participants will be able to identify and examine Chromebook accessibility features</a:t>
            </a:r>
            <a:endParaRPr sz="1900" dirty="0"/>
          </a:p>
          <a:p>
            <a:pPr marL="457200" lvl="0" indent="-349250" algn="l" rtl="0">
              <a:lnSpc>
                <a:spcPct val="105000"/>
              </a:lnSpc>
              <a:spcBef>
                <a:spcPts val="0"/>
              </a:spcBef>
              <a:spcAft>
                <a:spcPts val="0"/>
              </a:spcAft>
              <a:buSzPts val="1900"/>
              <a:buChar char="•"/>
            </a:pPr>
            <a:r>
              <a:rPr lang="en-US" sz="1900" dirty="0"/>
              <a:t>Participants will be able to configure Chromebooks for low vision students</a:t>
            </a:r>
            <a:endParaRPr sz="1900" dirty="0"/>
          </a:p>
          <a:p>
            <a:pPr marL="457200" lvl="0" indent="-349250" algn="l" rtl="0">
              <a:lnSpc>
                <a:spcPct val="105000"/>
              </a:lnSpc>
              <a:spcBef>
                <a:spcPts val="0"/>
              </a:spcBef>
              <a:spcAft>
                <a:spcPts val="0"/>
              </a:spcAft>
              <a:buSzPts val="1900"/>
              <a:buChar char="•"/>
            </a:pPr>
            <a:r>
              <a:rPr lang="en-US" sz="1900" dirty="0"/>
              <a:t>Participants will be able to adjust settings, extensions, and configure ChromeVox for blind students</a:t>
            </a:r>
            <a:endParaRPr sz="1900" dirty="0"/>
          </a:p>
          <a:p>
            <a:pPr marL="457200" lvl="0" indent="-349250" algn="l" rtl="0">
              <a:lnSpc>
                <a:spcPct val="105000"/>
              </a:lnSpc>
              <a:spcBef>
                <a:spcPts val="0"/>
              </a:spcBef>
              <a:spcAft>
                <a:spcPts val="0"/>
              </a:spcAft>
              <a:buSzPts val="1900"/>
              <a:buChar char="•"/>
            </a:pPr>
            <a:r>
              <a:rPr lang="en-US" sz="1900" dirty="0"/>
              <a:t>Participants will know how to use the G Suite applications with ChromeVox</a:t>
            </a:r>
            <a:endParaRPr sz="1900" dirty="0"/>
          </a:p>
        </p:txBody>
      </p:sp>
      <p:sp>
        <p:nvSpPr>
          <p:cNvPr id="50" name="Google Shape;50;p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GMail</a:t>
            </a:r>
            <a:endParaRPr/>
          </a:p>
        </p:txBody>
      </p:sp>
      <p:sp>
        <p:nvSpPr>
          <p:cNvPr id="191" name="Google Shape;191;p26"/>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Keystrokes in GMail are turned off by default</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Compose Mail: C</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Go to Inbox: GI</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Go to Label: GL, then keyboard the first several letters of the label</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Go to Sent Messages: GT</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Move the Focus to the Search Field: /</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Select Messages: X</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Delete Messages: #</a:t>
            </a:r>
            <a:endParaRPr>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a:solidFill>
                  <a:srgbClr val="595959"/>
                </a:solidFill>
                <a:latin typeface="Lato"/>
                <a:ea typeface="Lato"/>
                <a:cs typeface="Lato"/>
                <a:sym typeface="Lato"/>
              </a:rPr>
              <a:t>Keyboard Shortcuts: ?</a:t>
            </a:r>
            <a:endParaRPr sz="2300"/>
          </a:p>
        </p:txBody>
      </p:sp>
      <p:sp>
        <p:nvSpPr>
          <p:cNvPr id="192" name="Google Shape;192;p2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Google Calendar</a:t>
            </a:r>
            <a:endParaRPr>
              <a:latin typeface="Raleway"/>
              <a:ea typeface="Raleway"/>
              <a:cs typeface="Raleway"/>
              <a:sym typeface="Raleway"/>
            </a:endParaRPr>
          </a:p>
        </p:txBody>
      </p:sp>
      <p:sp>
        <p:nvSpPr>
          <p:cNvPr id="199" name="Google Shape;199;p27"/>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Always use Schedule View, especially when Google Classroom is placing events on visually impaired student’s calendars.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Keystrokes for Views: 1 or D: Day, 2 or W: Week, 3 or M: Month, 5 or A: Schedule View</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Create a new calendar event: C</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Access list of keystrokes: Ctrl+/</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Skip to Main Content Button</a:t>
            </a:r>
            <a:endParaRPr sz="2300" dirty="0"/>
          </a:p>
        </p:txBody>
      </p:sp>
      <p:sp>
        <p:nvSpPr>
          <p:cNvPr id="200" name="Google Shape;200;p2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27525" y="91498"/>
            <a:ext cx="6400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000000"/>
                </a:solidFill>
                <a:latin typeface="Raleway"/>
                <a:ea typeface="Raleway"/>
                <a:cs typeface="Raleway"/>
                <a:sym typeface="Raleway"/>
              </a:rPr>
              <a:t>Switch Access</a:t>
            </a:r>
            <a:endParaRPr b="1">
              <a:solidFill>
                <a:srgbClr val="000000"/>
              </a:solidFill>
              <a:latin typeface="Raleway"/>
              <a:ea typeface="Raleway"/>
              <a:cs typeface="Raleway"/>
              <a:sym typeface="Raleway"/>
            </a:endParaRPr>
          </a:p>
        </p:txBody>
      </p:sp>
      <p:sp>
        <p:nvSpPr>
          <p:cNvPr id="207" name="Google Shape;207;p28"/>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Font typeface="Lato"/>
              <a:buChar char="•"/>
            </a:pPr>
            <a:r>
              <a:rPr lang="en-US" dirty="0">
                <a:latin typeface="Lato"/>
                <a:ea typeface="Lato"/>
                <a:cs typeface="Lato"/>
                <a:sym typeface="Lato"/>
              </a:rPr>
              <a:t>Only USB interfaces that </a:t>
            </a:r>
            <a:r>
              <a:rPr lang="en-US" u="sng" dirty="0">
                <a:latin typeface="Lato"/>
                <a:ea typeface="Lato"/>
                <a:cs typeface="Lato"/>
                <a:sym typeface="Lato"/>
              </a:rPr>
              <a:t>do not</a:t>
            </a:r>
            <a:r>
              <a:rPr lang="en-US" dirty="0">
                <a:latin typeface="Lato"/>
                <a:ea typeface="Lato"/>
                <a:cs typeface="Lato"/>
                <a:sym typeface="Lato"/>
              </a:rPr>
              <a:t> require drivers will work</a:t>
            </a:r>
            <a:endParaRPr dirty="0">
              <a:latin typeface="Lato"/>
              <a:ea typeface="Lato"/>
              <a:cs typeface="Lato"/>
              <a:sym typeface="Lato"/>
            </a:endParaRPr>
          </a:p>
          <a:p>
            <a:pPr marL="457200" lvl="0" indent="-342900" algn="l" rtl="0">
              <a:spcBef>
                <a:spcPts val="0"/>
              </a:spcBef>
              <a:spcAft>
                <a:spcPts val="0"/>
              </a:spcAft>
              <a:buSzPts val="1800"/>
              <a:buFont typeface="Lato"/>
              <a:buChar char="•"/>
            </a:pPr>
            <a:r>
              <a:rPr lang="en-US" dirty="0">
                <a:latin typeface="Lato"/>
                <a:ea typeface="Lato"/>
                <a:cs typeface="Lato"/>
                <a:sym typeface="Lato"/>
              </a:rPr>
              <a:t>Bluetooth interfaces</a:t>
            </a:r>
            <a:endParaRPr dirty="0">
              <a:latin typeface="Lato"/>
              <a:ea typeface="Lato"/>
              <a:cs typeface="Lato"/>
              <a:sym typeface="Lato"/>
            </a:endParaRPr>
          </a:p>
          <a:p>
            <a:pPr marL="457200" lvl="0" indent="-342900" algn="l" rtl="0">
              <a:spcBef>
                <a:spcPts val="0"/>
              </a:spcBef>
              <a:spcAft>
                <a:spcPts val="0"/>
              </a:spcAft>
              <a:buSzPts val="1800"/>
              <a:buFont typeface="Lato"/>
              <a:buChar char="•"/>
            </a:pPr>
            <a:r>
              <a:rPr lang="en-US" dirty="0">
                <a:latin typeface="Lato"/>
                <a:ea typeface="Lato"/>
                <a:cs typeface="Lato"/>
                <a:sym typeface="Lato"/>
              </a:rPr>
              <a:t>Touch screen Chromebooks</a:t>
            </a:r>
            <a:endParaRPr dirty="0">
              <a:latin typeface="Lato"/>
              <a:ea typeface="Lato"/>
              <a:cs typeface="Lato"/>
              <a:sym typeface="Lato"/>
            </a:endParaRPr>
          </a:p>
          <a:p>
            <a:pPr marL="457200" lvl="0" indent="-342900" algn="l" rtl="0">
              <a:spcBef>
                <a:spcPts val="0"/>
              </a:spcBef>
              <a:spcAft>
                <a:spcPts val="0"/>
              </a:spcAft>
              <a:buSzPts val="1800"/>
              <a:buFont typeface="Lato"/>
              <a:buChar char="•"/>
            </a:pPr>
            <a:r>
              <a:rPr lang="en-US" dirty="0">
                <a:latin typeface="Lato"/>
                <a:ea typeface="Lato"/>
                <a:cs typeface="Lato"/>
                <a:sym typeface="Lato"/>
              </a:rPr>
              <a:t>Switch access is now part of Chrome, three switches can be selected</a:t>
            </a:r>
          </a:p>
          <a:p>
            <a:pPr marL="457200" lvl="0" indent="-342900" algn="l" rtl="0">
              <a:spcBef>
                <a:spcPts val="0"/>
              </a:spcBef>
              <a:spcAft>
                <a:spcPts val="0"/>
              </a:spcAft>
              <a:buSzPts val="1800"/>
              <a:buFont typeface="Lato"/>
              <a:buChar char="•"/>
            </a:pPr>
            <a:r>
              <a:rPr lang="en-US" dirty="0">
                <a:latin typeface="Lato"/>
                <a:ea typeface="Lato"/>
                <a:cs typeface="Lato"/>
                <a:sym typeface="Lato"/>
              </a:rPr>
              <a:t>Using switch access with ChromeVox running?</a:t>
            </a:r>
          </a:p>
          <a:p>
            <a:pPr marL="457200" lvl="0" indent="-342900" algn="l" rtl="0">
              <a:spcBef>
                <a:spcPts val="0"/>
              </a:spcBef>
              <a:spcAft>
                <a:spcPts val="0"/>
              </a:spcAft>
              <a:buSzPts val="1800"/>
              <a:buFont typeface="Lato"/>
              <a:buChar char="•"/>
            </a:pPr>
            <a:r>
              <a:rPr lang="en-US" dirty="0">
                <a:latin typeface="Lato"/>
                <a:ea typeface="Lato"/>
                <a:cs typeface="Lato"/>
                <a:sym typeface="Lato"/>
              </a:rPr>
              <a:t>Configure one switch to left arrow, one to right arrow, and the last one to spacebar</a:t>
            </a:r>
          </a:p>
          <a:p>
            <a:pPr marL="457200" lvl="0" indent="-342900" algn="l" rtl="0">
              <a:spcBef>
                <a:spcPts val="0"/>
              </a:spcBef>
              <a:spcAft>
                <a:spcPts val="0"/>
              </a:spcAft>
              <a:buSzPts val="1800"/>
              <a:buFont typeface="Lato"/>
              <a:buChar char="•"/>
            </a:pPr>
            <a:r>
              <a:rPr lang="en-US" dirty="0">
                <a:latin typeface="Lato"/>
                <a:ea typeface="Lato"/>
                <a:cs typeface="Lato"/>
                <a:sym typeface="Lato"/>
              </a:rPr>
              <a:t>Turn on Sticky Keys and ChromeVox</a:t>
            </a:r>
          </a:p>
          <a:p>
            <a:pPr marL="457200" lvl="0" indent="-342900" algn="l" rtl="0">
              <a:spcBef>
                <a:spcPts val="0"/>
              </a:spcBef>
              <a:spcAft>
                <a:spcPts val="0"/>
              </a:spcAft>
              <a:buSzPts val="1800"/>
              <a:buFont typeface="Lato"/>
              <a:buChar char="•"/>
            </a:pPr>
            <a:r>
              <a:rPr lang="en-US" dirty="0">
                <a:latin typeface="Lato"/>
                <a:ea typeface="Lato"/>
                <a:cs typeface="Lato"/>
                <a:sym typeface="Lato"/>
              </a:rPr>
              <a:t>Websites: Tar Heel Reader and Tar Heel Gameplay</a:t>
            </a:r>
          </a:p>
          <a:p>
            <a:pPr marL="457200" lvl="0" indent="-342900" algn="l" rtl="0">
              <a:spcBef>
                <a:spcPts val="0"/>
              </a:spcBef>
              <a:spcAft>
                <a:spcPts val="0"/>
              </a:spcAft>
              <a:buSzPts val="1800"/>
              <a:buFont typeface="Lato"/>
              <a:buChar char="•"/>
            </a:pPr>
            <a:r>
              <a:rPr lang="en-US" dirty="0">
                <a:latin typeface="Lato"/>
                <a:ea typeface="Lato"/>
                <a:cs typeface="Lato"/>
                <a:sym typeface="Lato"/>
              </a:rPr>
              <a:t>Explore using CoughDrop AAC on Chromebooks, it is not device dependent</a:t>
            </a:r>
            <a:endParaRPr dirty="0">
              <a:latin typeface="Lato"/>
              <a:ea typeface="Lato"/>
              <a:cs typeface="Lato"/>
              <a:sym typeface="Lato"/>
            </a:endParaRPr>
          </a:p>
        </p:txBody>
      </p:sp>
      <p:sp>
        <p:nvSpPr>
          <p:cNvPr id="208" name="Google Shape;208;p2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95F8-C348-4753-8CD7-8227D745FCA3}"/>
              </a:ext>
            </a:extLst>
          </p:cNvPr>
          <p:cNvSpPr>
            <a:spLocks noGrp="1"/>
          </p:cNvSpPr>
          <p:nvPr>
            <p:ph type="title"/>
          </p:nvPr>
        </p:nvSpPr>
        <p:spPr/>
        <p:txBody>
          <a:bodyPr>
            <a:normAutofit/>
          </a:bodyPr>
          <a:lstStyle/>
          <a:p>
            <a:r>
              <a:rPr lang="en-US" sz="2800" dirty="0">
                <a:latin typeface="Raleway" panose="020B0604020202020204" charset="0"/>
              </a:rPr>
              <a:t>Voice Typing</a:t>
            </a:r>
          </a:p>
        </p:txBody>
      </p:sp>
      <p:sp>
        <p:nvSpPr>
          <p:cNvPr id="3" name="Content Placeholder 2">
            <a:extLst>
              <a:ext uri="{FF2B5EF4-FFF2-40B4-BE49-F238E27FC236}">
                <a16:creationId xmlns:a16="http://schemas.microsoft.com/office/drawing/2014/main" id="{0F9EC70B-705D-48C6-B1DC-EACEA5AFD3AC}"/>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USB headphones and a microphone jack if you are using either Speak to Text or ChromeVox.</a:t>
            </a: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1800" dirty="0">
                <a:latin typeface="Calibri" panose="020F0502020204030204" pitchFamily="34" charset="0"/>
                <a:ea typeface="Times New Roman" panose="02020603050405020304" pitchFamily="18" charset="0"/>
                <a:cs typeface="Times New Roman" panose="02020603050405020304" pitchFamily="18" charset="0"/>
              </a:rPr>
              <a:t>In Settings Select Enable Dictation</a:t>
            </a:r>
          </a:p>
          <a:p>
            <a:pPr>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Select Speak to Text or select ChromeVox, never select both</a:t>
            </a:r>
          </a:p>
          <a:p>
            <a:pPr>
              <a:spcBef>
                <a:spcPts val="0"/>
              </a:spcBef>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Documentation for Voice Typing from Google: </a:t>
            </a: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tooltip="Google Support Voice Typing"/>
              </a:rPr>
              <a:t>https://support.google.com/docs/answer/4492226?hl=en</a:t>
            </a:r>
            <a:endPar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18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Open a Google Doc</a:t>
            </a: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Navigate to Tools,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Alt+t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down arrow to Voice Typing</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Or enter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Ctrl+Shift+s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to start Voice Typing</a:t>
            </a:r>
          </a:p>
        </p:txBody>
      </p:sp>
      <p:sp>
        <p:nvSpPr>
          <p:cNvPr id="4" name="Slide Number Placeholder 3">
            <a:extLst>
              <a:ext uri="{FF2B5EF4-FFF2-40B4-BE49-F238E27FC236}">
                <a16:creationId xmlns:a16="http://schemas.microsoft.com/office/drawing/2014/main" id="{D9E13D25-5FF5-4B7F-BF9C-6E385179B8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429261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Calibri"/>
              <a:buNone/>
            </a:pPr>
            <a:r>
              <a:rPr lang="en-US" b="1" dirty="0">
                <a:solidFill>
                  <a:schemeClr val="tx1"/>
                </a:solidFill>
                <a:latin typeface="Raleway" panose="020B0604020202020204" charset="0"/>
              </a:rPr>
              <a:t>Getting Started</a:t>
            </a:r>
            <a:endParaRPr b="1" dirty="0">
              <a:solidFill>
                <a:schemeClr val="tx1"/>
              </a:solidFill>
              <a:latin typeface="Raleway" panose="020B0604020202020204" charset="0"/>
            </a:endParaRPr>
          </a:p>
        </p:txBody>
      </p:sp>
      <p:sp>
        <p:nvSpPr>
          <p:cNvPr id="63" name="Google Shape;63;p10"/>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285750" indent="-285750">
              <a:lnSpc>
                <a:spcPct val="115000"/>
              </a:lnSpc>
              <a:buSzPts val="1100"/>
            </a:pPr>
            <a:r>
              <a:rPr lang="en-US" dirty="0">
                <a:solidFill>
                  <a:srgbClr val="595959"/>
                </a:solidFill>
                <a:latin typeface="Lato"/>
                <a:ea typeface="Lato"/>
                <a:cs typeface="Lato"/>
                <a:sym typeface="Lato"/>
              </a:rPr>
              <a:t>Resources are available at the Washington State School for the Blind website, go to Services, then go to Statewide Technology: </a:t>
            </a:r>
            <a:r>
              <a:rPr lang="en-US" dirty="0">
                <a:solidFill>
                  <a:srgbClr val="595959"/>
                </a:solidFill>
                <a:latin typeface="Lato"/>
                <a:ea typeface="Lato"/>
                <a:cs typeface="Lato"/>
                <a:sym typeface="Lato"/>
                <a:hlinkClick r:id="rId3" tooltip="WA Statewide Technology Services"/>
              </a:rPr>
              <a:t>https://www.wssb.wa.gov/services/statewide-technology-services</a:t>
            </a:r>
            <a:r>
              <a:rPr lang="en-US" dirty="0">
                <a:solidFill>
                  <a:srgbClr val="595959"/>
                </a:solidFill>
                <a:latin typeface="Lato"/>
                <a:ea typeface="Lato"/>
                <a:cs typeface="Lato"/>
                <a:sym typeface="Lato"/>
              </a:rPr>
              <a:t> </a:t>
            </a:r>
            <a:endParaRPr lang="en-US" u="sng" dirty="0">
              <a:solidFill>
                <a:srgbClr val="595959"/>
              </a:solidFill>
              <a:latin typeface="Lato"/>
              <a:ea typeface="Arial"/>
              <a:cs typeface="Arial"/>
              <a:sym typeface="Lato"/>
            </a:endParaRPr>
          </a:p>
          <a:p>
            <a:pPr marL="285750" indent="-285750">
              <a:lnSpc>
                <a:spcPct val="115000"/>
              </a:lnSpc>
              <a:buSzPts val="1100"/>
            </a:pPr>
            <a:r>
              <a:rPr lang="en-US" dirty="0">
                <a:solidFill>
                  <a:srgbClr val="595959"/>
                </a:solidFill>
                <a:latin typeface="Lato"/>
                <a:ea typeface="Lato"/>
                <a:cs typeface="Arial"/>
                <a:sym typeface="Lato"/>
              </a:rPr>
              <a:t>“</a:t>
            </a:r>
            <a:r>
              <a:rPr lang="en-US" dirty="0">
                <a:solidFill>
                  <a:srgbClr val="595959"/>
                </a:solidFill>
                <a:latin typeface="Lato"/>
                <a:ea typeface="Lato"/>
                <a:cs typeface="Lato"/>
                <a:sym typeface="Lato"/>
              </a:rPr>
              <a:t>Accessibility in the Chromebook” is available for download at this site.  Additional files provide documentation on ChromeVox keystrokes.</a:t>
            </a:r>
          </a:p>
          <a:p>
            <a:pPr marL="285750" indent="-285750">
              <a:lnSpc>
                <a:spcPct val="115000"/>
              </a:lnSpc>
              <a:buSzPts val="1100"/>
            </a:pPr>
            <a:r>
              <a:rPr lang="en-US" dirty="0">
                <a:solidFill>
                  <a:srgbClr val="595959"/>
                </a:solidFill>
                <a:latin typeface="Lato"/>
                <a:ea typeface="Lato"/>
                <a:cs typeface="Lato"/>
                <a:sym typeface="Lato"/>
              </a:rPr>
              <a:t>Chromebook Specs: 8GB, Intel Core i5 or better</a:t>
            </a:r>
          </a:p>
          <a:p>
            <a:pPr marL="285750" indent="-285750">
              <a:lnSpc>
                <a:spcPct val="115000"/>
              </a:lnSpc>
              <a:buSzPts val="1100"/>
            </a:pPr>
            <a:r>
              <a:rPr lang="en-US" dirty="0">
                <a:solidFill>
                  <a:srgbClr val="595959"/>
                </a:solidFill>
                <a:latin typeface="Lato"/>
                <a:ea typeface="Lato"/>
                <a:cs typeface="Lato"/>
                <a:sym typeface="Lato"/>
              </a:rPr>
              <a:t>Recommend that IT departments create an Organizational Unit for the blind and low vision students in their school districts for custom configuration.</a:t>
            </a:r>
          </a:p>
          <a:p>
            <a:pPr marL="285750" indent="-285750">
              <a:lnSpc>
                <a:spcPct val="115000"/>
              </a:lnSpc>
              <a:buSzPts val="1100"/>
            </a:pPr>
            <a:r>
              <a:rPr lang="en-US" dirty="0">
                <a:solidFill>
                  <a:srgbClr val="595959"/>
                </a:solidFill>
                <a:latin typeface="Lato"/>
                <a:ea typeface="Lato"/>
                <a:cs typeface="Lato"/>
                <a:sym typeface="Lato"/>
              </a:rPr>
              <a:t>ChromeVox Panel &amp; ChromeVox Tutorial: ChromeVox+.</a:t>
            </a:r>
          </a:p>
          <a:p>
            <a:pPr marL="0" lvl="0" indent="0" algn="l" rtl="0">
              <a:lnSpc>
                <a:spcPct val="115000"/>
              </a:lnSpc>
              <a:spcBef>
                <a:spcPts val="0"/>
              </a:spcBef>
              <a:spcAft>
                <a:spcPts val="0"/>
              </a:spcAft>
              <a:buSzPts val="1100"/>
              <a:buNone/>
            </a:pPr>
            <a:endParaRPr dirty="0">
              <a:solidFill>
                <a:srgbClr val="595959"/>
              </a:solidFill>
              <a:latin typeface="Lato"/>
              <a:ea typeface="Lato"/>
              <a:cs typeface="Lato"/>
              <a:sym typeface="Lato"/>
            </a:endParaRPr>
          </a:p>
          <a:p>
            <a:pPr marL="109728" lvl="0" indent="0" algn="l" rtl="0">
              <a:lnSpc>
                <a:spcPct val="105000"/>
              </a:lnSpc>
              <a:spcBef>
                <a:spcPts val="1600"/>
              </a:spcBef>
              <a:spcAft>
                <a:spcPts val="0"/>
              </a:spcAft>
              <a:buSzPts val="1800"/>
              <a:buNone/>
            </a:pPr>
            <a:endParaRPr dirty="0"/>
          </a:p>
        </p:txBody>
      </p:sp>
      <p:sp>
        <p:nvSpPr>
          <p:cNvPr id="64" name="Google Shape;64;p10"/>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1A1A1A"/>
                </a:solidFill>
                <a:latin typeface="Raleway"/>
                <a:ea typeface="Raleway"/>
                <a:cs typeface="Raleway"/>
                <a:sym typeface="Raleway"/>
              </a:rPr>
              <a:t>Keyboarding Programs for Special Needs</a:t>
            </a:r>
            <a:endParaRPr sz="2100" dirty="0"/>
          </a:p>
        </p:txBody>
      </p:sp>
      <p:sp>
        <p:nvSpPr>
          <p:cNvPr id="71" name="Google Shape;71;p11"/>
          <p:cNvSpPr txBox="1">
            <a:spLocks noGrp="1"/>
          </p:cNvSpPr>
          <p:nvPr>
            <p:ph type="body" idx="1"/>
          </p:nvPr>
        </p:nvSpPr>
        <p:spPr>
          <a:prstGeom prst="rect">
            <a:avLst/>
          </a:prstGeom>
        </p:spPr>
        <p:txBody>
          <a:bodyPr spcFirstLastPara="1" wrap="square" lIns="0" tIns="0" rIns="0" bIns="0" anchor="t" anchorCtr="0">
            <a:noAutofit/>
          </a:bodyPr>
          <a:lstStyle/>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Teachers of the visually impaired can choose between Talking Typer, Talking Typer Teacher, Typeability, Typer Online, and Typio.  All valid and possibly others I have not mentioned.</a:t>
            </a:r>
            <a:endParaRPr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School districts should purchase Typing Club because it is accessible for all students.  It competes very well against other keyboarding programs when accessibility is not considered.  But accessibility should always be considered.</a:t>
            </a:r>
            <a:endParaRPr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dirty="0">
                <a:solidFill>
                  <a:srgbClr val="595959"/>
                </a:solidFill>
                <a:latin typeface="Lato"/>
                <a:ea typeface="Lato"/>
                <a:cs typeface="Lato"/>
                <a:sym typeface="Lato"/>
              </a:rPr>
              <a:t>Alternative keyboards, such as the Matias 508 or Matias half/keyboard can be used with the Chromebook.</a:t>
            </a:r>
            <a:endParaRPr dirty="0">
              <a:solidFill>
                <a:srgbClr val="595959"/>
              </a:solidFill>
              <a:latin typeface="Lato"/>
              <a:ea typeface="Lato"/>
              <a:cs typeface="Lato"/>
              <a:sym typeface="Lato"/>
            </a:endParaRPr>
          </a:p>
        </p:txBody>
      </p:sp>
      <p:sp>
        <p:nvSpPr>
          <p:cNvPr id="72" name="Google Shape;72;p1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a:solidFill>
                  <a:srgbClr val="1A1A1A"/>
                </a:solidFill>
                <a:latin typeface="Raleway"/>
                <a:ea typeface="Raleway"/>
                <a:cs typeface="Raleway"/>
                <a:sym typeface="Raleway"/>
              </a:rPr>
              <a:t>Typing Club</a:t>
            </a:r>
            <a:endParaRPr dirty="0"/>
          </a:p>
        </p:txBody>
      </p:sp>
      <p:sp>
        <p:nvSpPr>
          <p:cNvPr id="79" name="Google Shape;79;p12"/>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dirty="0">
                <a:solidFill>
                  <a:srgbClr val="595959"/>
                </a:solidFill>
                <a:latin typeface="Lato"/>
                <a:ea typeface="Lato"/>
                <a:cs typeface="Lato"/>
                <a:sym typeface="Lato"/>
              </a:rPr>
              <a:t>Typing Club is a very accessible mainstream keyboarding program.  Typing Club is made by Ed Club.  </a:t>
            </a:r>
            <a:r>
              <a:rPr lang="en-US" sz="1500" u="sng" dirty="0">
                <a:solidFill>
                  <a:srgbClr val="1C3678"/>
                </a:solidFill>
                <a:latin typeface="Arial"/>
                <a:ea typeface="Arial"/>
                <a:cs typeface="Arial"/>
                <a:sym typeface="Arial"/>
                <a:hlinkClick r:id="rId3" tooltip="Typing Club">
                  <a:extLst>
                    <a:ext uri="{A12FA001-AC4F-418D-AE19-62706E023703}">
                      <ahyp:hlinkClr xmlns:ahyp="http://schemas.microsoft.com/office/drawing/2018/hyperlinkcolor" val="tx"/>
                    </a:ext>
                  </a:extLst>
                </a:hlinkClick>
              </a:rPr>
              <a:t>https://www.typingclub.com/</a:t>
            </a:r>
            <a:r>
              <a:rPr lang="en-US" sz="1700" dirty="0">
                <a:solidFill>
                  <a:srgbClr val="595959"/>
                </a:solidFill>
                <a:latin typeface="Lato"/>
                <a:ea typeface="Lato"/>
                <a:cs typeface="Lato"/>
                <a:sym typeface="Lato"/>
              </a:rPr>
              <a:t>   Typing Club works very well with ChromeVox on a Chromebook. This program has accessibility features for the following groups, which can be combined:</a:t>
            </a:r>
            <a:endParaRPr sz="1700" dirty="0">
              <a:solidFill>
                <a:srgbClr val="595959"/>
              </a:solidFill>
              <a:latin typeface="Lato"/>
              <a:ea typeface="Lato"/>
              <a:cs typeface="Lato"/>
              <a:sym typeface="Lato"/>
            </a:endParaRPr>
          </a:p>
          <a:p>
            <a:pPr marL="457200" lvl="0" indent="-336550" algn="l" rtl="0">
              <a:lnSpc>
                <a:spcPct val="115000"/>
              </a:lnSpc>
              <a:spcBef>
                <a:spcPts val="1600"/>
              </a:spcBef>
              <a:spcAft>
                <a:spcPts val="0"/>
              </a:spcAft>
              <a:buClr>
                <a:srgbClr val="595959"/>
              </a:buClr>
              <a:buSzPts val="1700"/>
              <a:buFont typeface="Lato"/>
              <a:buChar char="●"/>
            </a:pPr>
            <a:r>
              <a:rPr lang="en-US" sz="1700" dirty="0">
                <a:solidFill>
                  <a:srgbClr val="595959"/>
                </a:solidFill>
                <a:latin typeface="Lato"/>
                <a:ea typeface="Lato"/>
                <a:cs typeface="Lato"/>
                <a:sym typeface="Lato"/>
              </a:rPr>
              <a:t>Physically Handicapped, Left or Right hand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Low Vision</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Blind</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Deaf and Hard of Hearing</a:t>
            </a:r>
            <a:endParaRPr sz="1700" dirty="0">
              <a:solidFill>
                <a:srgbClr val="595959"/>
              </a:solidFill>
              <a:latin typeface="Lato"/>
              <a:ea typeface="Lato"/>
              <a:cs typeface="Lato"/>
              <a:sym typeface="Lato"/>
            </a:endParaRPr>
          </a:p>
          <a:p>
            <a:pPr marL="457200" lvl="0" indent="-336550" algn="l" rtl="0">
              <a:lnSpc>
                <a:spcPct val="115000"/>
              </a:lnSpc>
              <a:spcBef>
                <a:spcPts val="0"/>
              </a:spcBef>
              <a:spcAft>
                <a:spcPts val="0"/>
              </a:spcAft>
              <a:buClr>
                <a:srgbClr val="595959"/>
              </a:buClr>
              <a:buSzPts val="1700"/>
              <a:buFont typeface="Lato"/>
              <a:buChar char="●"/>
            </a:pPr>
            <a:r>
              <a:rPr lang="en-US" sz="1700" dirty="0">
                <a:solidFill>
                  <a:srgbClr val="595959"/>
                </a:solidFill>
                <a:latin typeface="Lato"/>
                <a:ea typeface="Lato"/>
                <a:cs typeface="Lato"/>
                <a:sym typeface="Lato"/>
              </a:rPr>
              <a:t>Students with Dyslexia</a:t>
            </a:r>
            <a:endParaRPr sz="1700" dirty="0">
              <a:solidFill>
                <a:srgbClr val="595959"/>
              </a:solidFill>
              <a:latin typeface="Lato"/>
              <a:ea typeface="Lato"/>
              <a:cs typeface="Lato"/>
              <a:sym typeface="Lato"/>
            </a:endParaRPr>
          </a:p>
          <a:p>
            <a:pPr marL="457200" lvl="0" indent="0" algn="l" rtl="0">
              <a:lnSpc>
                <a:spcPct val="115000"/>
              </a:lnSpc>
              <a:spcBef>
                <a:spcPts val="1600"/>
              </a:spcBef>
              <a:spcAft>
                <a:spcPts val="1600"/>
              </a:spcAft>
              <a:buNone/>
            </a:pPr>
            <a:endParaRPr sz="1700" dirty="0">
              <a:solidFill>
                <a:srgbClr val="595959"/>
              </a:solidFill>
              <a:latin typeface="Lato"/>
              <a:ea typeface="Lato"/>
              <a:cs typeface="Lato"/>
              <a:sym typeface="Lato"/>
            </a:endParaRPr>
          </a:p>
        </p:txBody>
      </p:sp>
      <p:sp>
        <p:nvSpPr>
          <p:cNvPr id="80" name="Google Shape;80;p1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300" b="1">
                <a:solidFill>
                  <a:srgbClr val="1A1A1A"/>
                </a:solidFill>
                <a:latin typeface="Raleway"/>
                <a:ea typeface="Raleway"/>
                <a:cs typeface="Raleway"/>
                <a:sym typeface="Raleway"/>
              </a:rPr>
              <a:t>Using Typing Club with Low Vision Students</a:t>
            </a:r>
            <a:endParaRPr sz="2100"/>
          </a:p>
        </p:txBody>
      </p:sp>
      <p:sp>
        <p:nvSpPr>
          <p:cNvPr id="87" name="Google Shape;87;p13"/>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900" dirty="0">
                <a:solidFill>
                  <a:srgbClr val="595959"/>
                </a:solidFill>
                <a:latin typeface="Lato"/>
                <a:ea typeface="Lato"/>
                <a:cs typeface="Lato"/>
                <a:sym typeface="Lato"/>
              </a:rPr>
              <a:t>Low Vision Setting</a:t>
            </a:r>
            <a:endParaRPr sz="1900" dirty="0">
              <a:solidFill>
                <a:srgbClr val="595959"/>
              </a:solidFill>
              <a:latin typeface="Lato"/>
              <a:ea typeface="Lato"/>
              <a:cs typeface="Lato"/>
              <a:sym typeface="Lato"/>
            </a:endParaRPr>
          </a:p>
          <a:p>
            <a:pPr marL="457200" lvl="0" indent="-349250" algn="l" rtl="0">
              <a:lnSpc>
                <a:spcPct val="115000"/>
              </a:lnSpc>
              <a:spcBef>
                <a:spcPts val="1600"/>
              </a:spcBef>
              <a:spcAft>
                <a:spcPts val="0"/>
              </a:spcAft>
              <a:buClr>
                <a:srgbClr val="595959"/>
              </a:buClr>
              <a:buSzPts val="1900"/>
              <a:buFont typeface="Lato"/>
              <a:buChar char="•"/>
            </a:pPr>
            <a:r>
              <a:rPr lang="en-US" sz="1900" dirty="0">
                <a:solidFill>
                  <a:srgbClr val="595959"/>
                </a:solidFill>
                <a:latin typeface="Lato"/>
                <a:ea typeface="Lato"/>
                <a:cs typeface="Lato"/>
                <a:sym typeface="Lato"/>
              </a:rPr>
              <a:t>Large font is selected, on-screen keyboard is displayed, white background</a:t>
            </a:r>
            <a:endParaRPr sz="1900" dirty="0">
              <a:solidFill>
                <a:srgbClr val="595959"/>
              </a:solidFill>
              <a:latin typeface="Lato"/>
              <a:ea typeface="Lato"/>
              <a:cs typeface="Lato"/>
              <a:sym typeface="Lato"/>
            </a:endParaRPr>
          </a:p>
          <a:p>
            <a:pPr marL="0" lvl="0" indent="0" algn="l" rtl="0">
              <a:lnSpc>
                <a:spcPct val="115000"/>
              </a:lnSpc>
              <a:spcBef>
                <a:spcPts val="1600"/>
              </a:spcBef>
              <a:spcAft>
                <a:spcPts val="0"/>
              </a:spcAft>
              <a:buClr>
                <a:schemeClr val="dk1"/>
              </a:buClr>
              <a:buSzPts val="1100"/>
              <a:buFont typeface="Arial"/>
              <a:buNone/>
            </a:pPr>
            <a:r>
              <a:rPr lang="en-US" sz="1900" dirty="0">
                <a:solidFill>
                  <a:srgbClr val="595959"/>
                </a:solidFill>
                <a:latin typeface="Lato"/>
                <a:ea typeface="Lato"/>
                <a:cs typeface="Lato"/>
                <a:sym typeface="Lato"/>
              </a:rPr>
              <a:t>Blind Setting</a:t>
            </a:r>
            <a:endParaRPr sz="1900" dirty="0">
              <a:solidFill>
                <a:srgbClr val="595959"/>
              </a:solidFill>
              <a:latin typeface="Lato"/>
              <a:ea typeface="Lato"/>
              <a:cs typeface="Lato"/>
              <a:sym typeface="Lato"/>
            </a:endParaRPr>
          </a:p>
          <a:p>
            <a:pPr marL="457200" lvl="0" indent="-349250" algn="l" rtl="0">
              <a:lnSpc>
                <a:spcPct val="115000"/>
              </a:lnSpc>
              <a:spcBef>
                <a:spcPts val="1600"/>
              </a:spcBef>
              <a:spcAft>
                <a:spcPts val="0"/>
              </a:spcAft>
              <a:buClr>
                <a:srgbClr val="595959"/>
              </a:buClr>
              <a:buSzPts val="1900"/>
              <a:buFont typeface="Lato"/>
              <a:buChar char="•"/>
            </a:pPr>
            <a:r>
              <a:rPr lang="en-US" sz="1900" dirty="0">
                <a:solidFill>
                  <a:srgbClr val="595959"/>
                </a:solidFill>
                <a:latin typeface="Lato"/>
                <a:ea typeface="Lato"/>
                <a:cs typeface="Lato"/>
                <a:sym typeface="Lato"/>
              </a:rPr>
              <a:t>Extra large accessible font is selected, yellow text on black background, on-screen keyboard is not displayed</a:t>
            </a:r>
            <a:endParaRPr sz="1900" dirty="0">
              <a:solidFill>
                <a:srgbClr val="595959"/>
              </a:solidFill>
              <a:latin typeface="Lato"/>
              <a:ea typeface="Lato"/>
              <a:cs typeface="Lato"/>
              <a:sym typeface="Lato"/>
            </a:endParaRPr>
          </a:p>
          <a:p>
            <a:pPr marL="457200" lvl="0" indent="-349250" algn="l" rtl="0">
              <a:lnSpc>
                <a:spcPct val="115000"/>
              </a:lnSpc>
              <a:spcBef>
                <a:spcPts val="0"/>
              </a:spcBef>
              <a:spcAft>
                <a:spcPts val="0"/>
              </a:spcAft>
              <a:buClr>
                <a:srgbClr val="595959"/>
              </a:buClr>
              <a:buSzPts val="1900"/>
              <a:buFont typeface="Lato"/>
              <a:buChar char="•"/>
            </a:pPr>
            <a:r>
              <a:rPr lang="en-US" sz="1900" dirty="0">
                <a:solidFill>
                  <a:srgbClr val="595959"/>
                </a:solidFill>
                <a:latin typeface="Lato"/>
                <a:ea typeface="Lato"/>
                <a:cs typeface="Lato"/>
                <a:sym typeface="Lato"/>
              </a:rPr>
              <a:t>Droid Sans Mono font is selected for both low vision and blind settings</a:t>
            </a:r>
            <a:endParaRPr sz="2400" dirty="0"/>
          </a:p>
        </p:txBody>
      </p:sp>
      <p:sp>
        <p:nvSpPr>
          <p:cNvPr id="88" name="Google Shape;88;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Low Vision Access</a:t>
            </a:r>
            <a:endParaRPr/>
          </a:p>
        </p:txBody>
      </p:sp>
      <p:sp>
        <p:nvSpPr>
          <p:cNvPr id="95" name="Google Shape;95;p14"/>
          <p:cNvSpPr txBox="1">
            <a:spLocks noGrp="1"/>
          </p:cNvSpPr>
          <p:nvPr>
            <p:ph type="body" idx="1"/>
          </p:nvPr>
        </p:nvSpPr>
        <p:spPr>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(15.6-inch Chromebook or very recently 17.3-inch Chromebook)</a:t>
            </a: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Open the System Tray</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“Show Advanced Settings”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Select “Manage Accessibility Features”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 Contrast Mode</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Screen Magnifier</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Display Device Settings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Highlight object with keyboard focus when it changes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Highlight the text caret when it appears or moves</a:t>
            </a:r>
            <a:endParaRPr dirty="0">
              <a:solidFill>
                <a:srgbClr val="595959"/>
              </a:solidFill>
              <a:latin typeface="Lato"/>
              <a:ea typeface="Lato"/>
              <a:cs typeface="Lato"/>
              <a:sym typeface="Lato"/>
            </a:endParaRPr>
          </a:p>
          <a:p>
            <a:pPr marL="457200" lvl="0" indent="-342900" algn="l" rtl="0">
              <a:lnSpc>
                <a:spcPct val="115000"/>
              </a:lnSpc>
              <a:spcBef>
                <a:spcPts val="0"/>
              </a:spcBef>
              <a:spcAft>
                <a:spcPts val="0"/>
              </a:spcAft>
              <a:buClr>
                <a:srgbClr val="595959"/>
              </a:buClr>
              <a:buSzPts val="1800"/>
              <a:buFont typeface="Lato"/>
              <a:buChar char="●"/>
            </a:pPr>
            <a:r>
              <a:rPr lang="en-US" dirty="0">
                <a:solidFill>
                  <a:srgbClr val="595959"/>
                </a:solidFill>
                <a:latin typeface="Lato"/>
                <a:ea typeface="Lato"/>
                <a:cs typeface="Lato"/>
                <a:sym typeface="Lato"/>
              </a:rPr>
              <a:t>Large mouse cursor</a:t>
            </a:r>
          </a:p>
        </p:txBody>
      </p:sp>
      <p:sp>
        <p:nvSpPr>
          <p:cNvPr id="96" name="Google Shape;96;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600" b="1">
                <a:solidFill>
                  <a:srgbClr val="000000"/>
                </a:solidFill>
                <a:latin typeface="Raleway"/>
                <a:ea typeface="Raleway"/>
                <a:cs typeface="Raleway"/>
                <a:sym typeface="Raleway"/>
              </a:rPr>
              <a:t>Video Magnifiers</a:t>
            </a:r>
            <a:endParaRPr sz="2600" b="1">
              <a:solidFill>
                <a:srgbClr val="000000"/>
              </a:solidFill>
              <a:latin typeface="Raleway"/>
              <a:ea typeface="Raleway"/>
              <a:cs typeface="Raleway"/>
              <a:sym typeface="Raleway"/>
            </a:endParaRPr>
          </a:p>
        </p:txBody>
      </p:sp>
      <p:sp>
        <p:nvSpPr>
          <p:cNvPr id="103" name="Google Shape;103;p15"/>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Lato"/>
                <a:ea typeface="Lato"/>
                <a:cs typeface="Lato"/>
                <a:sym typeface="Lato"/>
              </a:rPr>
              <a:t>Two video magnifiers currently work with the Chromebook</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457200" lvl="0" indent="-342900" algn="l" rtl="0">
              <a:spcBef>
                <a:spcPts val="0"/>
              </a:spcBef>
              <a:spcAft>
                <a:spcPts val="0"/>
              </a:spcAft>
              <a:buSzPts val="1800"/>
              <a:buFont typeface="Lato"/>
              <a:buChar char="•"/>
            </a:pPr>
            <a:r>
              <a:rPr lang="en-US" dirty="0">
                <a:latin typeface="Lato"/>
                <a:ea typeface="Lato"/>
                <a:cs typeface="Lato"/>
                <a:sym typeface="Lato"/>
              </a:rPr>
              <a:t>IPEVO: This device only has digital magnification.</a:t>
            </a:r>
            <a:endParaRPr dirty="0">
              <a:latin typeface="Lato"/>
              <a:ea typeface="Lato"/>
              <a:cs typeface="Lato"/>
              <a:sym typeface="Lato"/>
            </a:endParaRPr>
          </a:p>
          <a:p>
            <a:pPr marL="457200" lvl="0" indent="-342900" algn="l" rtl="0">
              <a:spcBef>
                <a:spcPts val="0"/>
              </a:spcBef>
              <a:spcAft>
                <a:spcPts val="0"/>
              </a:spcAft>
              <a:buSzPts val="1800"/>
              <a:buFont typeface="Lato"/>
              <a:buChar char="•"/>
            </a:pPr>
            <a:r>
              <a:rPr lang="en-US" dirty="0">
                <a:latin typeface="Lato"/>
                <a:ea typeface="Lato"/>
                <a:cs typeface="Lato"/>
                <a:sym typeface="Lato"/>
              </a:rPr>
              <a:t>MagniLink S Premium 2 from Low Vision International. This is a very high-quality device with optical magnification.  For information on current requirements for the best Chromebook functionality for this device go to the LVI booth.</a:t>
            </a:r>
          </a:p>
        </p:txBody>
      </p:sp>
      <p:sp>
        <p:nvSpPr>
          <p:cNvPr id="104" name="Google Shape;104;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a:solidFill>
                  <a:srgbClr val="1A1A1A"/>
                </a:solidFill>
                <a:latin typeface="Raleway"/>
                <a:ea typeface="Raleway"/>
                <a:cs typeface="Raleway"/>
                <a:sym typeface="Raleway"/>
              </a:rPr>
              <a:t>Chromebook Keyboard Navigation: Part 1</a:t>
            </a:r>
            <a:endParaRPr/>
          </a:p>
        </p:txBody>
      </p:sp>
      <p:sp>
        <p:nvSpPr>
          <p:cNvPr id="111" name="Google Shape;111;p16"/>
          <p:cNvSpPr txBox="1">
            <a:spLocks noGrp="1"/>
          </p:cNvSpPr>
          <p:nvPr>
            <p:ph type="body" idx="1"/>
          </p:nvPr>
        </p:nvSpPr>
        <p:spPr>
          <a:prstGeom prst="rect">
            <a:avLst/>
          </a:prstGeom>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Ctrl+T</a:t>
            </a:r>
            <a:r>
              <a:rPr lang="en-US" sz="2000" dirty="0">
                <a:solidFill>
                  <a:srgbClr val="595959"/>
                </a:solidFill>
                <a:latin typeface="Lato"/>
                <a:ea typeface="Lato"/>
                <a:cs typeface="Lato"/>
                <a:sym typeface="Lato"/>
              </a:rPr>
              <a:t>: Opens a new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Ctrl+Tab</a:t>
            </a:r>
            <a:r>
              <a:rPr lang="en-US" sz="2000" dirty="0">
                <a:solidFill>
                  <a:srgbClr val="595959"/>
                </a:solidFill>
                <a:latin typeface="Lato"/>
                <a:ea typeface="Lato"/>
                <a:cs typeface="Lato"/>
                <a:sym typeface="Lato"/>
              </a:rPr>
              <a:t>: Moves forward through open tabs</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Ctrl+Shift+Tab</a:t>
            </a:r>
            <a:r>
              <a:rPr lang="en-US" sz="2000" dirty="0">
                <a:solidFill>
                  <a:srgbClr val="595959"/>
                </a:solidFill>
                <a:latin typeface="Lato"/>
                <a:ea typeface="Lato"/>
                <a:cs typeface="Lato"/>
                <a:sym typeface="Lato"/>
              </a:rPr>
              <a:t>: Moves backward through open tabs</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Ctrl+L</a:t>
            </a:r>
            <a:r>
              <a:rPr lang="en-US" sz="2000" dirty="0">
                <a:solidFill>
                  <a:srgbClr val="595959"/>
                </a:solidFill>
                <a:latin typeface="Lato"/>
                <a:ea typeface="Lato"/>
                <a:cs typeface="Lato"/>
                <a:sym typeface="Lato"/>
              </a:rPr>
              <a:t>: Moves the user to the Address Bar</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Ctrl+W</a:t>
            </a:r>
            <a:r>
              <a:rPr lang="en-US" sz="2000" dirty="0">
                <a:solidFill>
                  <a:srgbClr val="595959"/>
                </a:solidFill>
                <a:latin typeface="Lato"/>
                <a:ea typeface="Lato"/>
                <a:cs typeface="Lato"/>
                <a:sym typeface="Lato"/>
              </a:rPr>
              <a:t>: Closes the current open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ChromeVox+A</a:t>
            </a:r>
            <a:r>
              <a:rPr lang="en-US" sz="2000" dirty="0">
                <a:solidFill>
                  <a:srgbClr val="595959"/>
                </a:solidFill>
                <a:latin typeface="Lato"/>
                <a:ea typeface="Lato"/>
                <a:cs typeface="Lato"/>
                <a:sym typeface="Lato"/>
              </a:rPr>
              <a:t>, then W will read the title of the current tab</a:t>
            </a:r>
            <a:endParaRPr sz="2000" dirty="0">
              <a:solidFill>
                <a:srgbClr val="595959"/>
              </a:solidFill>
              <a:latin typeface="Lato"/>
              <a:ea typeface="Lato"/>
              <a:cs typeface="Lato"/>
              <a:sym typeface="Lato"/>
            </a:endParaRPr>
          </a:p>
          <a:p>
            <a:pPr marL="457200" lvl="0" indent="-355600" algn="l" rtl="0">
              <a:lnSpc>
                <a:spcPct val="115000"/>
              </a:lnSpc>
              <a:spcBef>
                <a:spcPts val="0"/>
              </a:spcBef>
              <a:spcAft>
                <a:spcPts val="0"/>
              </a:spcAft>
              <a:buClr>
                <a:srgbClr val="595959"/>
              </a:buClr>
              <a:buSzPts val="2000"/>
              <a:buFont typeface="Lato"/>
              <a:buChar char="●"/>
            </a:pPr>
            <a:r>
              <a:rPr lang="en-US" sz="2000" dirty="0" err="1">
                <a:solidFill>
                  <a:srgbClr val="595959"/>
                </a:solidFill>
                <a:latin typeface="Lato"/>
                <a:ea typeface="Lato"/>
                <a:cs typeface="Lato"/>
                <a:sym typeface="Lato"/>
              </a:rPr>
              <a:t>ChromeVox+A</a:t>
            </a:r>
            <a:r>
              <a:rPr lang="en-US" sz="2000" dirty="0">
                <a:solidFill>
                  <a:srgbClr val="595959"/>
                </a:solidFill>
                <a:latin typeface="Lato"/>
                <a:ea typeface="Lato"/>
                <a:cs typeface="Lato"/>
                <a:sym typeface="Lato"/>
              </a:rPr>
              <a:t>, then U will read the URL of the current tab</a:t>
            </a:r>
            <a:endParaRPr sz="2500" dirty="0"/>
          </a:p>
        </p:txBody>
      </p:sp>
      <p:sp>
        <p:nvSpPr>
          <p:cNvPr id="112" name="Google Shape;112;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1721</Words>
  <Application>Microsoft Office PowerPoint</Application>
  <PresentationFormat>On-screen Show (16:9)</PresentationFormat>
  <Paragraphs>205</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Raleway</vt:lpstr>
      <vt:lpstr>Noto Sans Symbols</vt:lpstr>
      <vt:lpstr>Calibri</vt:lpstr>
      <vt:lpstr>Lato</vt:lpstr>
      <vt:lpstr>Arial</vt:lpstr>
      <vt:lpstr>Courier New</vt:lpstr>
      <vt:lpstr>Calibri Light</vt:lpstr>
      <vt:lpstr>Office Theme</vt:lpstr>
      <vt:lpstr>Braille, Low Vision, Speech,  &amp; Switch Access in the Chromebook CSUN 2022  Bruce McClanahan, Assistive Technology Specialist Washington State School for the Blind</vt:lpstr>
      <vt:lpstr>Learning Objectives</vt:lpstr>
      <vt:lpstr>Getting Started</vt:lpstr>
      <vt:lpstr>Keyboarding Programs for Special Needs</vt:lpstr>
      <vt:lpstr>Typing Club</vt:lpstr>
      <vt:lpstr>Using Typing Club with Low Vision Students</vt:lpstr>
      <vt:lpstr>Low Vision Access</vt:lpstr>
      <vt:lpstr>Video Magnifiers</vt:lpstr>
      <vt:lpstr>Chromebook Keyboard Navigation: Part 1</vt:lpstr>
      <vt:lpstr>Chromebook Keyboard Navigation: Part 2</vt:lpstr>
      <vt:lpstr>Google Drive</vt:lpstr>
      <vt:lpstr>Google Docs Writing Activity 1</vt:lpstr>
      <vt:lpstr>Google Docs Writing Activity 2</vt:lpstr>
      <vt:lpstr>Define &amp; Explore</vt:lpstr>
      <vt:lpstr>Using a Braille Display with a Chromebook</vt:lpstr>
      <vt:lpstr>Best Braille Display for ChromeVox</vt:lpstr>
      <vt:lpstr>Braille Commands</vt:lpstr>
      <vt:lpstr>Navigating the Web Activity 1</vt:lpstr>
      <vt:lpstr>Navigating the Web Activity 2</vt:lpstr>
      <vt:lpstr>GMail</vt:lpstr>
      <vt:lpstr>Google Calendar</vt:lpstr>
      <vt:lpstr>Switch Access</vt:lpstr>
      <vt:lpstr>Voice Typing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Braille, Low Vision, and Speech Access in the Chromebook  Bruce McClanahan, Assistive Technology Specialist Washington State School for the Blind</dc:title>
  <dc:creator>Bruce McClanahan</dc:creator>
  <cp:lastModifiedBy>Danya Borowski</cp:lastModifiedBy>
  <cp:revision>16</cp:revision>
  <dcterms:created xsi:type="dcterms:W3CDTF">2021-02-20T19:25:46Z</dcterms:created>
  <dcterms:modified xsi:type="dcterms:W3CDTF">2022-02-07T15:33:07Z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9bcbe9-e575-4b04-8db6-78e1a776d733_Enabled">
    <vt:lpwstr>True</vt:lpwstr>
  </property>
  <property fmtid="{D5CDD505-2E9C-101B-9397-08002B2CF9AE}" pid="3" name="MSIP_Label_ae9bcbe9-e575-4b04-8db6-78e1a776d733_SiteId">
    <vt:lpwstr>b0575567-ef73-4761-9764-e036dfd0e12f</vt:lpwstr>
  </property>
  <property fmtid="{D5CDD505-2E9C-101B-9397-08002B2CF9AE}" pid="4" name="MSIP_Label_ae9bcbe9-e575-4b04-8db6-78e1a776d733_Owner">
    <vt:lpwstr>Danya.Breckons@wssb.wa.gov</vt:lpwstr>
  </property>
  <property fmtid="{D5CDD505-2E9C-101B-9397-08002B2CF9AE}" pid="5" name="MSIP_Label_ae9bcbe9-e575-4b04-8db6-78e1a776d733_SetDate">
    <vt:lpwstr>2022-02-07T15:33:00.6075215Z</vt:lpwstr>
  </property>
  <property fmtid="{D5CDD505-2E9C-101B-9397-08002B2CF9AE}" pid="6" name="MSIP_Label_ae9bcbe9-e575-4b04-8db6-78e1a776d733_Name">
    <vt:lpwstr>General</vt:lpwstr>
  </property>
  <property fmtid="{D5CDD505-2E9C-101B-9397-08002B2CF9AE}" pid="7" name="MSIP_Label_ae9bcbe9-e575-4b04-8db6-78e1a776d733_Application">
    <vt:lpwstr>Microsoft Azure Information Protection</vt:lpwstr>
  </property>
  <property fmtid="{D5CDD505-2E9C-101B-9397-08002B2CF9AE}" pid="8" name="MSIP_Label_ae9bcbe9-e575-4b04-8db6-78e1a776d733_ActionId">
    <vt:lpwstr>895e9bc6-15f2-4f2a-98a4-aebbf1c524c8</vt:lpwstr>
  </property>
  <property fmtid="{D5CDD505-2E9C-101B-9397-08002B2CF9AE}" pid="9" name="MSIP_Label_ae9bcbe9-e575-4b04-8db6-78e1a776d733_Extended_MSFT_Method">
    <vt:lpwstr>Automatic</vt:lpwstr>
  </property>
  <property fmtid="{D5CDD505-2E9C-101B-9397-08002B2CF9AE}" pid="10" name="Sensitivity">
    <vt:lpwstr>General</vt:lpwstr>
  </property>
</Properties>
</file>