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9"/>
  </p:notesMasterIdLst>
  <p:sldIdLst>
    <p:sldId id="256" r:id="rId2"/>
    <p:sldId id="278" r:id="rId3"/>
    <p:sldId id="283" r:id="rId4"/>
    <p:sldId id="295" r:id="rId5"/>
    <p:sldId id="280" r:id="rId6"/>
    <p:sldId id="270" r:id="rId7"/>
    <p:sldId id="271" r:id="rId8"/>
    <p:sldId id="273" r:id="rId9"/>
    <p:sldId id="274" r:id="rId10"/>
    <p:sldId id="288" r:id="rId11"/>
    <p:sldId id="284"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91" r:id="rId25"/>
    <p:sldId id="269" r:id="rId26"/>
    <p:sldId id="293" r:id="rId27"/>
    <p:sldId id="289" r:id="rId28"/>
    <p:sldId id="285" r:id="rId29"/>
    <p:sldId id="286" r:id="rId30"/>
    <p:sldId id="290" r:id="rId31"/>
    <p:sldId id="292" r:id="rId32"/>
    <p:sldId id="287" r:id="rId33"/>
    <p:sldId id="276" r:id="rId34"/>
    <p:sldId id="294" r:id="rId35"/>
    <p:sldId id="281" r:id="rId36"/>
    <p:sldId id="279" r:id="rId37"/>
    <p:sldId id="28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4EDEF-EB5F-4376-890B-C65139B3F13D}" v="14" dt="2022-02-18T20:26:53.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8C020-8640-4826-BE0F-87DEF526ECFB}"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0C597-7D06-4303-AB2C-16776E439BAE}" type="slidenum">
              <a:rPr lang="en-US" smtClean="0"/>
              <a:t>‹#›</a:t>
            </a:fld>
            <a:endParaRPr lang="en-US"/>
          </a:p>
        </p:txBody>
      </p:sp>
    </p:spTree>
    <p:extLst>
      <p:ext uri="{BB962C8B-B14F-4D97-AF65-F5344CB8AC3E}">
        <p14:creationId xmlns:p14="http://schemas.microsoft.com/office/powerpoint/2010/main" val="301214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a:t>
            </a:fld>
            <a:endParaRPr lang="en-US"/>
          </a:p>
        </p:txBody>
      </p:sp>
    </p:spTree>
    <p:extLst>
      <p:ext uri="{BB962C8B-B14F-4D97-AF65-F5344CB8AC3E}">
        <p14:creationId xmlns:p14="http://schemas.microsoft.com/office/powerpoint/2010/main" val="338720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10</a:t>
            </a:fld>
            <a:endParaRPr lang="en-US"/>
          </a:p>
        </p:txBody>
      </p:sp>
    </p:spTree>
    <p:extLst>
      <p:ext uri="{BB962C8B-B14F-4D97-AF65-F5344CB8AC3E}">
        <p14:creationId xmlns:p14="http://schemas.microsoft.com/office/powerpoint/2010/main" val="3244008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11</a:t>
            </a:fld>
            <a:endParaRPr lang="en-US"/>
          </a:p>
        </p:txBody>
      </p:sp>
    </p:spTree>
    <p:extLst>
      <p:ext uri="{BB962C8B-B14F-4D97-AF65-F5344CB8AC3E}">
        <p14:creationId xmlns:p14="http://schemas.microsoft.com/office/powerpoint/2010/main" val="275722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latest firmware should always be installed in the APH Mantis Q40 and the APH Chameleon 20.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Both devices have a number of native applications (apps), which will be demonstrated throughout the presentation. The devices do not have a print function; however, they can be connected to a computer while in the Editor, and files can then be transferred to the host computer. The native apps are:</a:t>
            </a:r>
          </a:p>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12</a:t>
            </a:fld>
            <a:endParaRPr lang="en-US"/>
          </a:p>
        </p:txBody>
      </p:sp>
    </p:spTree>
    <p:extLst>
      <p:ext uri="{BB962C8B-B14F-4D97-AF65-F5344CB8AC3E}">
        <p14:creationId xmlns:p14="http://schemas.microsoft.com/office/powerpoint/2010/main" val="719367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13</a:t>
            </a:fld>
            <a:endParaRPr lang="en-US"/>
          </a:p>
        </p:txBody>
      </p:sp>
    </p:spTree>
    <p:extLst>
      <p:ext uri="{BB962C8B-B14F-4D97-AF65-F5344CB8AC3E}">
        <p14:creationId xmlns:p14="http://schemas.microsoft.com/office/powerpoint/2010/main" val="134111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14</a:t>
            </a:fld>
            <a:endParaRPr lang="en-US"/>
          </a:p>
        </p:txBody>
      </p:sp>
    </p:spTree>
    <p:extLst>
      <p:ext uri="{BB962C8B-B14F-4D97-AF65-F5344CB8AC3E}">
        <p14:creationId xmlns:p14="http://schemas.microsoft.com/office/powerpoint/2010/main" val="262054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15</a:t>
            </a:fld>
            <a:endParaRPr lang="en-US"/>
          </a:p>
        </p:txBody>
      </p:sp>
    </p:spTree>
    <p:extLst>
      <p:ext uri="{BB962C8B-B14F-4D97-AF65-F5344CB8AC3E}">
        <p14:creationId xmlns:p14="http://schemas.microsoft.com/office/powerpoint/2010/main" val="292580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16</a:t>
            </a:fld>
            <a:endParaRPr lang="en-US"/>
          </a:p>
        </p:txBody>
      </p:sp>
    </p:spTree>
    <p:extLst>
      <p:ext uri="{BB962C8B-B14F-4D97-AF65-F5344CB8AC3E}">
        <p14:creationId xmlns:p14="http://schemas.microsoft.com/office/powerpoint/2010/main" val="50321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17</a:t>
            </a:fld>
            <a:endParaRPr lang="en-US"/>
          </a:p>
        </p:txBody>
      </p:sp>
    </p:spTree>
    <p:extLst>
      <p:ext uri="{BB962C8B-B14F-4D97-AF65-F5344CB8AC3E}">
        <p14:creationId xmlns:p14="http://schemas.microsoft.com/office/powerpoint/2010/main" val="428258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18</a:t>
            </a:fld>
            <a:endParaRPr lang="en-US"/>
          </a:p>
        </p:txBody>
      </p:sp>
    </p:spTree>
    <p:extLst>
      <p:ext uri="{BB962C8B-B14F-4D97-AF65-F5344CB8AC3E}">
        <p14:creationId xmlns:p14="http://schemas.microsoft.com/office/powerpoint/2010/main" val="1493049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19</a:t>
            </a:fld>
            <a:endParaRPr lang="en-US"/>
          </a:p>
        </p:txBody>
      </p:sp>
    </p:spTree>
    <p:extLst>
      <p:ext uri="{BB962C8B-B14F-4D97-AF65-F5344CB8AC3E}">
        <p14:creationId xmlns:p14="http://schemas.microsoft.com/office/powerpoint/2010/main" val="216175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10D0E1-4A94-44CD-ACC8-8483ACC8ED81}" type="slidenum">
              <a:rPr lang="en-US" smtClean="0"/>
              <a:t>2</a:t>
            </a:fld>
            <a:endParaRPr lang="en-US"/>
          </a:p>
        </p:txBody>
      </p:sp>
    </p:spTree>
    <p:extLst>
      <p:ext uri="{BB962C8B-B14F-4D97-AF65-F5344CB8AC3E}">
        <p14:creationId xmlns:p14="http://schemas.microsoft.com/office/powerpoint/2010/main" val="1403930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20</a:t>
            </a:fld>
            <a:endParaRPr lang="en-US"/>
          </a:p>
        </p:txBody>
      </p:sp>
    </p:spTree>
    <p:extLst>
      <p:ext uri="{BB962C8B-B14F-4D97-AF65-F5344CB8AC3E}">
        <p14:creationId xmlns:p14="http://schemas.microsoft.com/office/powerpoint/2010/main" val="3452278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21</a:t>
            </a:fld>
            <a:endParaRPr lang="en-US"/>
          </a:p>
        </p:txBody>
      </p:sp>
    </p:spTree>
    <p:extLst>
      <p:ext uri="{BB962C8B-B14F-4D97-AF65-F5344CB8AC3E}">
        <p14:creationId xmlns:p14="http://schemas.microsoft.com/office/powerpoint/2010/main" val="335183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22</a:t>
            </a:fld>
            <a:endParaRPr lang="en-US"/>
          </a:p>
        </p:txBody>
      </p:sp>
    </p:spTree>
    <p:extLst>
      <p:ext uri="{BB962C8B-B14F-4D97-AF65-F5344CB8AC3E}">
        <p14:creationId xmlns:p14="http://schemas.microsoft.com/office/powerpoint/2010/main" val="3435554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23</a:t>
            </a:fld>
            <a:endParaRPr lang="en-US"/>
          </a:p>
        </p:txBody>
      </p:sp>
    </p:spTree>
    <p:extLst>
      <p:ext uri="{BB962C8B-B14F-4D97-AF65-F5344CB8AC3E}">
        <p14:creationId xmlns:p14="http://schemas.microsoft.com/office/powerpoint/2010/main" val="402758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Move through the books with the arrow or thumb keys and press Enter on the title you want to open. The Book List is in alphabetical order.  Use first letter navigation to jump to a title beginning with that letter.  Use the panning keys to read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Use </a:t>
            </a:r>
            <a:r>
              <a:rPr lang="en-US" sz="1800" err="1">
                <a:effectLst/>
                <a:latin typeface="Calibri" panose="020F0502020204030204" pitchFamily="34" charset="0"/>
                <a:ea typeface="Calibri" panose="020F0502020204030204" pitchFamily="34" charset="0"/>
                <a:cs typeface="Times New Roman" panose="02020603050405020304" pitchFamily="18" charset="0"/>
              </a:rPr>
              <a:t>Ctrl+B</a:t>
            </a:r>
            <a:r>
              <a:rPr lang="en-US" sz="1800">
                <a:effectLst/>
                <a:latin typeface="Calibri" panose="020F0502020204030204" pitchFamily="34" charset="0"/>
                <a:ea typeface="Calibri" panose="020F0502020204030204" pitchFamily="34" charset="0"/>
                <a:cs typeface="Times New Roman" panose="02020603050405020304" pitchFamily="18" charset="0"/>
              </a:rPr>
              <a:t> to add a quick bookmark.  Bookmarks added in order automatically starting at number 1.  To highlight a section of text, open the Bookmark Menu with </a:t>
            </a:r>
            <a:r>
              <a:rPr lang="en-US" sz="1800" err="1">
                <a:effectLst/>
                <a:latin typeface="Calibri" panose="020F0502020204030204" pitchFamily="34" charset="0"/>
                <a:ea typeface="Calibri" panose="020F0502020204030204" pitchFamily="34" charset="0"/>
                <a:cs typeface="Times New Roman" panose="02020603050405020304" pitchFamily="18" charset="0"/>
              </a:rPr>
              <a:t>Alt+M</a:t>
            </a:r>
            <a:r>
              <a:rPr lang="en-US" sz="1800">
                <a:effectLst/>
                <a:latin typeface="Calibri" panose="020F0502020204030204" pitchFamily="34" charset="0"/>
                <a:ea typeface="Calibri" panose="020F0502020204030204" pitchFamily="34" charset="0"/>
                <a:cs typeface="Times New Roman" panose="02020603050405020304" pitchFamily="18" charset="0"/>
              </a:rPr>
              <a:t>.  Move to “Highlight Bookmark Start.”</a:t>
            </a:r>
          </a:p>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24</a:t>
            </a:fld>
            <a:endParaRPr lang="en-US"/>
          </a:p>
        </p:txBody>
      </p:sp>
    </p:spTree>
    <p:extLst>
      <p:ext uri="{BB962C8B-B14F-4D97-AF65-F5344CB8AC3E}">
        <p14:creationId xmlns:p14="http://schemas.microsoft.com/office/powerpoint/2010/main" val="174634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25</a:t>
            </a:fld>
            <a:endParaRPr lang="en-US"/>
          </a:p>
        </p:txBody>
      </p:sp>
    </p:spTree>
    <p:extLst>
      <p:ext uri="{BB962C8B-B14F-4D97-AF65-F5344CB8AC3E}">
        <p14:creationId xmlns:p14="http://schemas.microsoft.com/office/powerpoint/2010/main" val="3593153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26</a:t>
            </a:fld>
            <a:endParaRPr lang="en-US"/>
          </a:p>
        </p:txBody>
      </p:sp>
    </p:spTree>
    <p:extLst>
      <p:ext uri="{BB962C8B-B14F-4D97-AF65-F5344CB8AC3E}">
        <p14:creationId xmlns:p14="http://schemas.microsoft.com/office/powerpoint/2010/main" val="1233822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27</a:t>
            </a:fld>
            <a:endParaRPr lang="en-US"/>
          </a:p>
        </p:txBody>
      </p:sp>
    </p:spTree>
    <p:extLst>
      <p:ext uri="{BB962C8B-B14F-4D97-AF65-F5344CB8AC3E}">
        <p14:creationId xmlns:p14="http://schemas.microsoft.com/office/powerpoint/2010/main" val="1864350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APH Mantis Q40 and APH Chameleon 20 work very well with Windows/JAWS.  Response from students has been very positive to the APH Mantis Q40 due to the ergonomics of the device and the 40-cell braille display.  The JAWS Braille Math Editor is awesome, but the Mantis does not support six-key Braille entry when connected to external devices.  The APH Chameleon 20 is required for this feature.</a:t>
            </a:r>
          </a:p>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28</a:t>
            </a:fld>
            <a:endParaRPr lang="en-US"/>
          </a:p>
        </p:txBody>
      </p:sp>
    </p:spTree>
    <p:extLst>
      <p:ext uri="{BB962C8B-B14F-4D97-AF65-F5344CB8AC3E}">
        <p14:creationId xmlns:p14="http://schemas.microsoft.com/office/powerpoint/2010/main" val="3945264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29</a:t>
            </a:fld>
            <a:endParaRPr lang="en-US"/>
          </a:p>
        </p:txBody>
      </p:sp>
    </p:spTree>
    <p:extLst>
      <p:ext uri="{BB962C8B-B14F-4D97-AF65-F5344CB8AC3E}">
        <p14:creationId xmlns:p14="http://schemas.microsoft.com/office/powerpoint/2010/main" val="90920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10D0E1-4A94-44CD-ACC8-8483ACC8ED81}" type="slidenum">
              <a:rPr lang="en-US" smtClean="0"/>
              <a:t>3</a:t>
            </a:fld>
            <a:endParaRPr lang="en-US"/>
          </a:p>
        </p:txBody>
      </p:sp>
    </p:spTree>
    <p:extLst>
      <p:ext uri="{BB962C8B-B14F-4D97-AF65-F5344CB8AC3E}">
        <p14:creationId xmlns:p14="http://schemas.microsoft.com/office/powerpoint/2010/main" val="1060621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30</a:t>
            </a:fld>
            <a:endParaRPr lang="en-US"/>
          </a:p>
        </p:txBody>
      </p:sp>
    </p:spTree>
    <p:extLst>
      <p:ext uri="{BB962C8B-B14F-4D97-AF65-F5344CB8AC3E}">
        <p14:creationId xmlns:p14="http://schemas.microsoft.com/office/powerpoint/2010/main" val="1213882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Both the APH Mantis Q40 and the APH Chameleon 20 work well with iPads, it is required that iOS 15 or later be installed or this will be a negative experience.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Almost everyone uses word prediction. Equity is critical, and it so unfair that up to now blind students have not had access to word prediction. With the APH Mantis Q40 and </a:t>
            </a:r>
            <a:r>
              <a:rPr lang="en-US" sz="1800" err="1">
                <a:effectLst/>
                <a:latin typeface="Calibri" panose="020F0502020204030204" pitchFamily="34" charset="0"/>
                <a:ea typeface="Calibri" panose="020F0502020204030204" pitchFamily="34" charset="0"/>
                <a:cs typeface="Times New Roman" panose="02020603050405020304" pitchFamily="18" charset="0"/>
              </a:rPr>
              <a:t>iA</a:t>
            </a:r>
            <a:r>
              <a:rPr lang="en-US" sz="1800">
                <a:effectLst/>
                <a:latin typeface="Calibri" panose="020F0502020204030204" pitchFamily="34" charset="0"/>
                <a:ea typeface="Calibri" panose="020F0502020204030204" pitchFamily="34" charset="0"/>
                <a:cs typeface="Times New Roman" panose="02020603050405020304" pitchFamily="18" charset="0"/>
              </a:rPr>
              <a:t> Writer word prediction works great. Place the Braille cursor on the word prediction suggestions. </a:t>
            </a:r>
          </a:p>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31</a:t>
            </a:fld>
            <a:endParaRPr lang="en-US"/>
          </a:p>
        </p:txBody>
      </p:sp>
    </p:spTree>
    <p:extLst>
      <p:ext uri="{BB962C8B-B14F-4D97-AF65-F5344CB8AC3E}">
        <p14:creationId xmlns:p14="http://schemas.microsoft.com/office/powerpoint/2010/main" val="195227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APH Mantis Q40 is the recommended device for use with Chromebooks.  This device has been well received by students because the braille display is integrated into a QWERTY keyboard. QWERY input works great with Chromebooks but braille input currently does not work well yet. We have found that some basic modifications, such as, changing the Caps Lock key to Search or using a permanent marker to write the Chrome OS equivalents above the Function Keys are beneficial for students. Additional tips on using this device will be shared during the presentation.</a:t>
            </a:r>
          </a:p>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32</a:t>
            </a:fld>
            <a:endParaRPr lang="en-US"/>
          </a:p>
        </p:txBody>
      </p:sp>
    </p:spTree>
    <p:extLst>
      <p:ext uri="{BB962C8B-B14F-4D97-AF65-F5344CB8AC3E}">
        <p14:creationId xmlns:p14="http://schemas.microsoft.com/office/powerpoint/2010/main" val="2413407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33</a:t>
            </a:fld>
            <a:endParaRPr lang="en-US"/>
          </a:p>
        </p:txBody>
      </p:sp>
    </p:spTree>
    <p:extLst>
      <p:ext uri="{BB962C8B-B14F-4D97-AF65-F5344CB8AC3E}">
        <p14:creationId xmlns:p14="http://schemas.microsoft.com/office/powerpoint/2010/main" val="13030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34</a:t>
            </a:fld>
            <a:endParaRPr lang="en-US"/>
          </a:p>
        </p:txBody>
      </p:sp>
    </p:spTree>
    <p:extLst>
      <p:ext uri="{BB962C8B-B14F-4D97-AF65-F5344CB8AC3E}">
        <p14:creationId xmlns:p14="http://schemas.microsoft.com/office/powerpoint/2010/main" val="1663919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09B72EA-D46B-451F-B953-197515239C5C}" type="slidenum">
              <a:rPr lang="en-US" smtClean="0"/>
              <a:pPr>
                <a:defRPr/>
              </a:pPr>
              <a:t>35</a:t>
            </a:fld>
            <a:endParaRPr lang="en-US"/>
          </a:p>
        </p:txBody>
      </p:sp>
    </p:spTree>
    <p:extLst>
      <p:ext uri="{BB962C8B-B14F-4D97-AF65-F5344CB8AC3E}">
        <p14:creationId xmlns:p14="http://schemas.microsoft.com/office/powerpoint/2010/main" val="3915114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APH Hive offers the best of BOTH worlds: It's a one-stop shop for quality professional development which will help you further build your teaching expertise for FREE and ACVREP credit which easily translates into any sort of certificate of completion towards earning Continued Education Units (known as CEUs). The courses within the APH Hive include many unique Resources, which you'll only be able to find with APH. And all of this occurs given a self-paced learning framework. Because let's face it. We are all busy. Super busy. And the Hive is built in a way that helps busy people like yourselves... the self-paced, asynchronous learning, can be done wearing pajamas at 5:30 in the morning or 11pm in the evening.</a:t>
            </a:r>
          </a:p>
          <a:p>
            <a:endParaRPr lang="en-US">
              <a:cs typeface="Calibri"/>
            </a:endParaRP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30594622-C062-874F-A5CC-A440E03D0E03}" type="slidenum">
              <a:rPr lang="en-US" smtClean="0"/>
              <a:t>36</a:t>
            </a:fld>
            <a:endParaRPr lang="en-US"/>
          </a:p>
        </p:txBody>
      </p:sp>
    </p:spTree>
    <p:extLst>
      <p:ext uri="{BB962C8B-B14F-4D97-AF65-F5344CB8AC3E}">
        <p14:creationId xmlns:p14="http://schemas.microsoft.com/office/powerpoint/2010/main" val="897040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37</a:t>
            </a:fld>
            <a:endParaRPr lang="en-US"/>
          </a:p>
        </p:txBody>
      </p:sp>
    </p:spTree>
    <p:extLst>
      <p:ext uri="{BB962C8B-B14F-4D97-AF65-F5344CB8AC3E}">
        <p14:creationId xmlns:p14="http://schemas.microsoft.com/office/powerpoint/2010/main" val="386819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0C597-7D06-4303-AB2C-16776E439BAE}" type="slidenum">
              <a:rPr lang="en-US" smtClean="0"/>
              <a:t>4</a:t>
            </a:fld>
            <a:endParaRPr lang="en-US"/>
          </a:p>
        </p:txBody>
      </p:sp>
    </p:spTree>
    <p:extLst>
      <p:ext uri="{BB962C8B-B14F-4D97-AF65-F5344CB8AC3E}">
        <p14:creationId xmlns:p14="http://schemas.microsoft.com/office/powerpoint/2010/main" val="99699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5</a:t>
            </a:fld>
            <a:endParaRPr lang="en-US"/>
          </a:p>
        </p:txBody>
      </p:sp>
    </p:spTree>
    <p:extLst>
      <p:ext uri="{BB962C8B-B14F-4D97-AF65-F5344CB8AC3E}">
        <p14:creationId xmlns:p14="http://schemas.microsoft.com/office/powerpoint/2010/main" val="198990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6</a:t>
            </a:fld>
            <a:endParaRPr lang="en-US"/>
          </a:p>
        </p:txBody>
      </p:sp>
    </p:spTree>
    <p:extLst>
      <p:ext uri="{BB962C8B-B14F-4D97-AF65-F5344CB8AC3E}">
        <p14:creationId xmlns:p14="http://schemas.microsoft.com/office/powerpoint/2010/main" val="318672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7</a:t>
            </a:fld>
            <a:endParaRPr lang="en-US"/>
          </a:p>
        </p:txBody>
      </p:sp>
    </p:spTree>
    <p:extLst>
      <p:ext uri="{BB962C8B-B14F-4D97-AF65-F5344CB8AC3E}">
        <p14:creationId xmlns:p14="http://schemas.microsoft.com/office/powerpoint/2010/main" val="203143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Both the Mantis and Chameleon provide students with access to books such as those available from Bookshare. Once a book is downloaded onto the device, students can read the book on the braille display, navigate to specific pages, and if necessary, they can “carry” the book home with them at the end of a school day. Portability and the option of reading a book anywhere are highly preferred by many students and their teachers.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Mantis and Chameleon allow students to produce their work by writing in the Editor. Students can write in braille on both devices or type on the Mantis by using the QWERTY keyboard as input. When the written information is saved as a file, it can be uploaded onto another device such as a Chromebook or a computer. Both the Mantis and Chameleon can be used as external keyboards to a laptop or iPad or individual note-takers as well.</a:t>
            </a:r>
          </a:p>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8</a:t>
            </a:fld>
            <a:endParaRPr lang="en-US"/>
          </a:p>
        </p:txBody>
      </p:sp>
    </p:spTree>
    <p:extLst>
      <p:ext uri="{BB962C8B-B14F-4D97-AF65-F5344CB8AC3E}">
        <p14:creationId xmlns:p14="http://schemas.microsoft.com/office/powerpoint/2010/main" val="25740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built-in calculator app allows students to perform basic mathematical functions by entering numbers in braille. When used with the JAWS Braille Math Editor, students can continue to practice their math skills using the Mantis and Chameleon. For many students, these two devices are options for them to improve their math literacy skills. </a:t>
            </a:r>
          </a:p>
          <a:p>
            <a:endParaRPr lang="en-US"/>
          </a:p>
        </p:txBody>
      </p:sp>
      <p:sp>
        <p:nvSpPr>
          <p:cNvPr id="4" name="Slide Number Placeholder 3"/>
          <p:cNvSpPr>
            <a:spLocks noGrp="1"/>
          </p:cNvSpPr>
          <p:nvPr>
            <p:ph type="sldNum" sz="quarter" idx="5"/>
          </p:nvPr>
        </p:nvSpPr>
        <p:spPr/>
        <p:txBody>
          <a:bodyPr/>
          <a:lstStyle/>
          <a:p>
            <a:fld id="{30594622-C062-874F-A5CC-A440E03D0E03}" type="slidenum">
              <a:rPr lang="en-US" smtClean="0"/>
              <a:t>9</a:t>
            </a:fld>
            <a:endParaRPr lang="en-US"/>
          </a:p>
        </p:txBody>
      </p:sp>
    </p:spTree>
    <p:extLst>
      <p:ext uri="{BB962C8B-B14F-4D97-AF65-F5344CB8AC3E}">
        <p14:creationId xmlns:p14="http://schemas.microsoft.com/office/powerpoint/2010/main" val="143058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sition Slide - title and sub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324531" y="2826209"/>
            <a:ext cx="9888112" cy="657669"/>
          </a:xfrm>
        </p:spPr>
        <p:txBody>
          <a:bodyPr anchor="t">
            <a:noAutofit/>
          </a:bodyPr>
          <a:lstStyle>
            <a:lvl1pPr algn="l">
              <a:defRPr sz="4400" b="1" cap="all" spc="250" baseline="0">
                <a:latin typeface="Helvetica" pitchFamily="2" charset="0"/>
              </a:defRPr>
            </a:lvl1pPr>
          </a:lstStyle>
          <a:p>
            <a:r>
              <a:rPr lang="en-US"/>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324531" y="3458478"/>
            <a:ext cx="9888112" cy="305498"/>
          </a:xfrm>
        </p:spPr>
        <p:txBody>
          <a:bodyPr>
            <a:no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subtitle on transition slide.</a:t>
            </a:r>
          </a:p>
        </p:txBody>
      </p:sp>
      <p:pic>
        <p:nvPicPr>
          <p:cNvPr id="8" name="Picture 7">
            <a:extLst>
              <a:ext uri="{FF2B5EF4-FFF2-40B4-BE49-F238E27FC236}">
                <a16:creationId xmlns:a16="http://schemas.microsoft.com/office/drawing/2014/main" id="{99C4A461-FCBA-EC4F-9A33-6A8AE362B5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4872" y="1389716"/>
            <a:ext cx="896114" cy="896114"/>
          </a:xfrm>
          <a:prstGeom prst="rect">
            <a:avLst/>
          </a:prstGeom>
        </p:spPr>
      </p:pic>
      <p:pic>
        <p:nvPicPr>
          <p:cNvPr id="6" name="Picture 5">
            <a:extLst>
              <a:ext uri="{FF2B5EF4-FFF2-40B4-BE49-F238E27FC236}">
                <a16:creationId xmlns:a16="http://schemas.microsoft.com/office/drawing/2014/main" id="{DCFF447C-B7EA-DD4A-AA6E-EC02CB37B2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5724826" y="-1224382"/>
            <a:ext cx="742345" cy="12192001"/>
          </a:xfrm>
          <a:prstGeom prst="rect">
            <a:avLst/>
          </a:prstGeom>
        </p:spPr>
      </p:pic>
    </p:spTree>
    <p:extLst>
      <p:ext uri="{BB962C8B-B14F-4D97-AF65-F5344CB8AC3E}">
        <p14:creationId xmlns:p14="http://schemas.microsoft.com/office/powerpoint/2010/main" val="16829989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_title and subtitl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29674C-CEE8-454D-AA76-A021556D799F}"/>
              </a:ext>
            </a:extLst>
          </p:cNvPr>
          <p:cNvSpPr>
            <a:spLocks noGrp="1"/>
          </p:cNvSpPr>
          <p:nvPr>
            <p:ph type="ctrTitle" hasCustomPrompt="1"/>
          </p:nvPr>
        </p:nvSpPr>
        <p:spPr>
          <a:xfrm>
            <a:off x="1243139" y="1539937"/>
            <a:ext cx="10184228" cy="779589"/>
          </a:xfrm>
        </p:spPr>
        <p:txBody>
          <a:bodyPr anchor="t">
            <a:normAutofit/>
          </a:bodyPr>
          <a:lstStyle>
            <a:lvl1pPr algn="l">
              <a:defRPr sz="4800" b="1" cap="all" spc="250" baseline="0">
                <a:latin typeface="Helvetica" pitchFamily="2" charset="0"/>
              </a:defRPr>
            </a:lvl1pPr>
          </a:lstStyle>
          <a:p>
            <a:r>
              <a:rPr lang="en-US"/>
              <a:t>Closing title</a:t>
            </a:r>
          </a:p>
        </p:txBody>
      </p:sp>
      <p:sp>
        <p:nvSpPr>
          <p:cNvPr id="7" name="Subtitle 2">
            <a:extLst>
              <a:ext uri="{FF2B5EF4-FFF2-40B4-BE49-F238E27FC236}">
                <a16:creationId xmlns:a16="http://schemas.microsoft.com/office/drawing/2014/main" id="{07710289-AF8A-6246-AA02-170AB25CF262}"/>
              </a:ext>
            </a:extLst>
          </p:cNvPr>
          <p:cNvSpPr>
            <a:spLocks noGrp="1"/>
          </p:cNvSpPr>
          <p:nvPr>
            <p:ph type="subTitle" idx="1" hasCustomPrompt="1"/>
          </p:nvPr>
        </p:nvSpPr>
        <p:spPr>
          <a:xfrm>
            <a:off x="1243139" y="2319526"/>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Closing subtitle</a:t>
            </a:r>
          </a:p>
        </p:txBody>
      </p:sp>
      <p:pic>
        <p:nvPicPr>
          <p:cNvPr id="8" name="Picture 7">
            <a:extLst>
              <a:ext uri="{FF2B5EF4-FFF2-40B4-BE49-F238E27FC236}">
                <a16:creationId xmlns:a16="http://schemas.microsoft.com/office/drawing/2014/main" id="{8747D21F-F20D-7E4B-8F09-39BAAAF513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1537" y="5996153"/>
            <a:ext cx="727574" cy="861848"/>
          </a:xfrm>
          <a:prstGeom prst="rect">
            <a:avLst/>
          </a:prstGeom>
        </p:spPr>
      </p:pic>
      <p:pic>
        <p:nvPicPr>
          <p:cNvPr id="10" name="Picture 9">
            <a:extLst>
              <a:ext uri="{FF2B5EF4-FFF2-40B4-BE49-F238E27FC236}">
                <a16:creationId xmlns:a16="http://schemas.microsoft.com/office/drawing/2014/main" id="{21078852-B76B-904D-B8D9-851EFEB9A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3282" y="4068769"/>
            <a:ext cx="984085" cy="1684981"/>
          </a:xfrm>
          <a:prstGeom prst="rect">
            <a:avLst/>
          </a:prstGeom>
        </p:spPr>
      </p:pic>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resenter/Speaker Bio Info and Image Slide">
    <p:spTree>
      <p:nvGrpSpPr>
        <p:cNvPr id="1" name=""/>
        <p:cNvGrpSpPr/>
        <p:nvPr/>
      </p:nvGrpSpPr>
      <p:grpSpPr>
        <a:xfrm>
          <a:off x="0" y="0"/>
          <a:ext cx="0" cy="0"/>
          <a:chOff x="0" y="0"/>
          <a:chExt cx="0" cy="0"/>
        </a:xfrm>
      </p:grpSpPr>
      <p:pic>
        <p:nvPicPr>
          <p:cNvPr id="9" name="Picture 8" descr="Shape, square&#10;&#10;Description automatically generated">
            <a:extLst>
              <a:ext uri="{FF2B5EF4-FFF2-40B4-BE49-F238E27FC236}">
                <a16:creationId xmlns:a16="http://schemas.microsoft.com/office/drawing/2014/main" id="{86B7ACE8-F9E8-EA48-9CF5-A6A6C25635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96A553-F2AE-B34C-AE94-46AB007885B3}"/>
              </a:ext>
            </a:extLst>
          </p:cNvPr>
          <p:cNvSpPr>
            <a:spLocks noGrp="1"/>
          </p:cNvSpPr>
          <p:nvPr>
            <p:ph type="title" hasCustomPrompt="1"/>
          </p:nvPr>
        </p:nvSpPr>
        <p:spPr>
          <a:xfrm>
            <a:off x="841038" y="1401000"/>
            <a:ext cx="3932237" cy="1600200"/>
          </a:xfrm>
        </p:spPr>
        <p:txBody>
          <a:bodyPr anchor="b"/>
          <a:lstStyle>
            <a:lvl1pPr algn="ctr">
              <a:defRPr sz="3200">
                <a:solidFill>
                  <a:schemeClr val="bg1"/>
                </a:solidFill>
              </a:defRPr>
            </a:lvl1pPr>
          </a:lstStyle>
          <a:p>
            <a:r>
              <a:rPr lang="en-US"/>
              <a:t>Presenter/Speaker</a:t>
            </a:r>
          </a:p>
        </p:txBody>
      </p:sp>
      <p:sp>
        <p:nvSpPr>
          <p:cNvPr id="4" name="Text Placeholder 3">
            <a:extLst>
              <a:ext uri="{FF2B5EF4-FFF2-40B4-BE49-F238E27FC236}">
                <a16:creationId xmlns:a16="http://schemas.microsoft.com/office/drawing/2014/main" id="{F3181DE5-6E0E-E64F-88CB-A0E97EA93874}"/>
              </a:ext>
            </a:extLst>
          </p:cNvPr>
          <p:cNvSpPr>
            <a:spLocks noGrp="1"/>
          </p:cNvSpPr>
          <p:nvPr>
            <p:ph type="body" sz="half" idx="2" hasCustomPrompt="1"/>
          </p:nvPr>
        </p:nvSpPr>
        <p:spPr>
          <a:xfrm>
            <a:off x="841038" y="3233956"/>
            <a:ext cx="3932237" cy="1824644"/>
          </a:xfrm>
        </p:spPr>
        <p:txBody>
          <a:bodyPr anchor="t"/>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Speaker’s Bio Info</a:t>
            </a:r>
          </a:p>
        </p:txBody>
      </p:sp>
      <p:sp>
        <p:nvSpPr>
          <p:cNvPr id="5" name="Date Placeholder 4">
            <a:extLst>
              <a:ext uri="{FF2B5EF4-FFF2-40B4-BE49-F238E27FC236}">
                <a16:creationId xmlns:a16="http://schemas.microsoft.com/office/drawing/2014/main" id="{36AB75A7-93E6-E149-9F7A-42E3650442AA}"/>
              </a:ext>
            </a:extLst>
          </p:cNvPr>
          <p:cNvSpPr>
            <a:spLocks noGrp="1"/>
          </p:cNvSpPr>
          <p:nvPr>
            <p:ph type="dt" sz="half" idx="10"/>
          </p:nvPr>
        </p:nvSpPr>
        <p:spPr>
          <a:xfrm>
            <a:off x="8969433" y="6267668"/>
            <a:ext cx="1553727" cy="365125"/>
          </a:xfrm>
        </p:spPr>
        <p:txBody>
          <a:bodyPr/>
          <a:lstStyle>
            <a:lvl1pPr algn="r">
              <a:defRPr>
                <a:solidFill>
                  <a:schemeClr val="tx1">
                    <a:lumMod val="75000"/>
                    <a:lumOff val="25000"/>
                  </a:schemeClr>
                </a:solidFill>
              </a:defRPr>
            </a:lvl1pPr>
          </a:lstStyle>
          <a:p>
            <a:fld id="{F0C871D8-B6D8-F340-A1EA-481CE5CFB8FA}" type="datetimeFigureOut">
              <a:rPr lang="en-US" smtClean="0"/>
              <a:pPr/>
              <a:t>2/18/2022</a:t>
            </a:fld>
            <a:endParaRPr lang="en-US"/>
          </a:p>
        </p:txBody>
      </p:sp>
      <p:sp>
        <p:nvSpPr>
          <p:cNvPr id="6" name="Footer Placeholder 5">
            <a:extLst>
              <a:ext uri="{FF2B5EF4-FFF2-40B4-BE49-F238E27FC236}">
                <a16:creationId xmlns:a16="http://schemas.microsoft.com/office/drawing/2014/main" id="{8803FC08-0FDF-4843-939F-3226D36620FD}"/>
              </a:ext>
            </a:extLst>
          </p:cNvPr>
          <p:cNvSpPr>
            <a:spLocks noGrp="1"/>
          </p:cNvSpPr>
          <p:nvPr>
            <p:ph type="ftr" sz="quarter" idx="11"/>
          </p:nvPr>
        </p:nvSpPr>
        <p:spPr>
          <a:xfrm>
            <a:off x="841038" y="6277354"/>
            <a:ext cx="3932237" cy="365125"/>
          </a:xfrm>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11DD1AEE-739B-ED41-9D1C-70CDA510B125}"/>
              </a:ext>
            </a:extLst>
          </p:cNvPr>
          <p:cNvSpPr>
            <a:spLocks noGrp="1"/>
          </p:cNvSpPr>
          <p:nvPr>
            <p:ph type="sldNum" sz="quarter" idx="12"/>
          </p:nvPr>
        </p:nvSpPr>
        <p:spPr>
          <a:xfrm>
            <a:off x="10897984" y="6263576"/>
            <a:ext cx="684415" cy="365125"/>
          </a:xfrm>
        </p:spPr>
        <p:txBody>
          <a:bodyPr/>
          <a:lstStyle>
            <a:lvl1pPr>
              <a:defRPr>
                <a:solidFill>
                  <a:schemeClr val="tx1">
                    <a:lumMod val="75000"/>
                    <a:lumOff val="25000"/>
                  </a:schemeClr>
                </a:solidFill>
              </a:defRPr>
            </a:lvl1pPr>
          </a:lstStyle>
          <a:p>
            <a:fld id="{EF211320-63FE-0A4D-8A93-EDF8DC382B11}" type="slidenum">
              <a:rPr lang="en-US" smtClean="0"/>
              <a:pPr/>
              <a:t>‹#›</a:t>
            </a:fld>
            <a:endParaRPr lang="en-US"/>
          </a:p>
        </p:txBody>
      </p:sp>
      <p:sp>
        <p:nvSpPr>
          <p:cNvPr id="3" name="Picture Placeholder 2">
            <a:extLst>
              <a:ext uri="{FF2B5EF4-FFF2-40B4-BE49-F238E27FC236}">
                <a16:creationId xmlns:a16="http://schemas.microsoft.com/office/drawing/2014/main" id="{2392F521-DBDE-3040-B222-01A3469CA658}"/>
              </a:ext>
            </a:extLst>
          </p:cNvPr>
          <p:cNvSpPr>
            <a:spLocks noGrp="1"/>
          </p:cNvSpPr>
          <p:nvPr>
            <p:ph type="pic" idx="1" hasCustomPrompt="1"/>
          </p:nvPr>
        </p:nvSpPr>
        <p:spPr>
          <a:xfrm>
            <a:off x="5866561" y="1005840"/>
            <a:ext cx="5303520" cy="4846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 of Speaker/Presenter</a:t>
            </a:r>
          </a:p>
        </p:txBody>
      </p:sp>
    </p:spTree>
    <p:extLst>
      <p:ext uri="{BB962C8B-B14F-4D97-AF65-F5344CB8AC3E}">
        <p14:creationId xmlns:p14="http://schemas.microsoft.com/office/powerpoint/2010/main" val="122836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243139" y="1539937"/>
            <a:ext cx="10311552" cy="779589"/>
          </a:xfrm>
        </p:spPr>
        <p:txBody>
          <a:bodyPr anchor="t">
            <a:normAutofit/>
          </a:bodyPr>
          <a:lstStyle>
            <a:lvl1pPr algn="l">
              <a:defRPr sz="4800" b="1" cap="all" spc="250" baseline="0">
                <a:latin typeface="Helvetica" pitchFamily="2" charset="0"/>
              </a:defRPr>
            </a:lvl1pPr>
          </a:lstStyle>
          <a:p>
            <a:r>
              <a:rPr lang="en-US"/>
              <a:t>Presentation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243139" y="2319526"/>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7" name="Picture 6">
            <a:extLst>
              <a:ext uri="{FF2B5EF4-FFF2-40B4-BE49-F238E27FC236}">
                <a16:creationId xmlns:a16="http://schemas.microsoft.com/office/drawing/2014/main" id="{BA09BC0F-AA48-CD4C-B64C-0CA955E732F1}"/>
              </a:ext>
            </a:extLst>
          </p:cNvPr>
          <p:cNvPicPr>
            <a:picLocks noChangeAspect="1"/>
          </p:cNvPicPr>
          <p:nvPr userDrawn="1"/>
        </p:nvPicPr>
        <p:blipFill>
          <a:blip r:embed="rId2"/>
          <a:stretch>
            <a:fillRect/>
          </a:stretch>
        </p:blipFill>
        <p:spPr>
          <a:xfrm>
            <a:off x="10443282" y="4373580"/>
            <a:ext cx="984085" cy="1445890"/>
          </a:xfrm>
          <a:prstGeom prst="rect">
            <a:avLst/>
          </a:prstGeom>
        </p:spPr>
      </p:pic>
      <p:pic>
        <p:nvPicPr>
          <p:cNvPr id="16" name="Picture 15">
            <a:extLst>
              <a:ext uri="{FF2B5EF4-FFF2-40B4-BE49-F238E27FC236}">
                <a16:creationId xmlns:a16="http://schemas.microsoft.com/office/drawing/2014/main" id="{BFB9EB9F-2CE0-6C42-B1D8-825CF31DE0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1537" y="5996153"/>
            <a:ext cx="727574" cy="861848"/>
          </a:xfrm>
          <a:prstGeom prst="rect">
            <a:avLst/>
          </a:prstGeom>
        </p:spPr>
      </p:pic>
    </p:spTree>
    <p:extLst>
      <p:ext uri="{BB962C8B-B14F-4D97-AF65-F5344CB8AC3E}">
        <p14:creationId xmlns:p14="http://schemas.microsoft.com/office/powerpoint/2010/main" val="1108657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left + photo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622DFE8-CFC2-5744-994B-7805CF003B4E}"/>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EAAF1C3F-97DE-3746-A763-3AAC665D1C21}"/>
              </a:ext>
            </a:extLst>
          </p:cNvPr>
          <p:cNvSpPr>
            <a:spLocks noGrp="1"/>
          </p:cNvSpPr>
          <p:nvPr>
            <p:ph type="sldNum" sz="quarter" idx="12"/>
          </p:nvPr>
        </p:nvSpPr>
        <p:spPr>
          <a:xfrm>
            <a:off x="10822898" y="6414052"/>
            <a:ext cx="530902" cy="104124"/>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a:p>
        </p:txBody>
      </p:sp>
      <p:pic>
        <p:nvPicPr>
          <p:cNvPr id="19" name="Picture 18">
            <a:extLst>
              <a:ext uri="{FF2B5EF4-FFF2-40B4-BE49-F238E27FC236}">
                <a16:creationId xmlns:a16="http://schemas.microsoft.com/office/drawing/2014/main" id="{D4361636-5FA2-794C-BB10-7AD53FEECA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
        <p:nvSpPr>
          <p:cNvPr id="20" name="Title 1">
            <a:extLst>
              <a:ext uri="{FF2B5EF4-FFF2-40B4-BE49-F238E27FC236}">
                <a16:creationId xmlns:a16="http://schemas.microsoft.com/office/drawing/2014/main" id="{59B8D995-7A3B-0649-AD48-4BDAD89993F1}"/>
              </a:ext>
            </a:extLst>
          </p:cNvPr>
          <p:cNvSpPr>
            <a:spLocks noGrp="1"/>
          </p:cNvSpPr>
          <p:nvPr>
            <p:ph type="title" hasCustomPrompt="1"/>
          </p:nvPr>
        </p:nvSpPr>
        <p:spPr>
          <a:xfrm>
            <a:off x="858011" y="739589"/>
            <a:ext cx="6391656" cy="573659"/>
          </a:xfrm>
        </p:spPr>
        <p:txBody>
          <a:bodyPr>
            <a:noAutofit/>
          </a:bodyPr>
          <a:lstStyle>
            <a:lvl1pPr>
              <a:defRPr sz="3800" b="1"/>
            </a:lvl1pPr>
          </a:lstStyle>
          <a:p>
            <a:r>
              <a:rPr lang="en-US"/>
              <a:t>Title Helvetica 38 pt.</a:t>
            </a:r>
          </a:p>
        </p:txBody>
      </p:sp>
      <p:sp>
        <p:nvSpPr>
          <p:cNvPr id="21" name="Content Placeholder 2">
            <a:extLst>
              <a:ext uri="{FF2B5EF4-FFF2-40B4-BE49-F238E27FC236}">
                <a16:creationId xmlns:a16="http://schemas.microsoft.com/office/drawing/2014/main" id="{0506DE51-C710-6643-8B18-33A489ED827A}"/>
              </a:ext>
            </a:extLst>
          </p:cNvPr>
          <p:cNvSpPr>
            <a:spLocks noGrp="1"/>
          </p:cNvSpPr>
          <p:nvPr>
            <p:ph idx="13"/>
          </p:nvPr>
        </p:nvSpPr>
        <p:spPr>
          <a:xfrm>
            <a:off x="858011" y="1602681"/>
            <a:ext cx="6391656" cy="3628225"/>
          </a:xfrm>
        </p:spPr>
        <p:txBody>
          <a:bodyPr>
            <a:normAutofit/>
          </a:bodyPr>
          <a:lstStyle>
            <a:lvl1pPr>
              <a:defRPr sz="2600"/>
            </a:lvl1pPr>
            <a:lvl2pPr>
              <a:defRPr sz="2600"/>
            </a:lvl2pPr>
            <a:lvl3pPr>
              <a:defRPr sz="2600"/>
            </a:lvl3pPr>
            <a:lvl4pPr>
              <a:defRPr sz="3000"/>
            </a:lvl4pPr>
            <a:lvl5pPr>
              <a:defRPr sz="3000"/>
            </a:lvl5pPr>
          </a:lstStyle>
          <a:p>
            <a:pPr lvl="0"/>
            <a:r>
              <a:rPr lang="en-US"/>
              <a:t>Edit Master text styles</a:t>
            </a:r>
          </a:p>
          <a:p>
            <a:pPr lvl="1"/>
            <a:r>
              <a:rPr lang="en-US"/>
              <a:t>Second level</a:t>
            </a:r>
          </a:p>
          <a:p>
            <a:pPr lvl="2"/>
            <a:r>
              <a:rPr lang="en-US"/>
              <a:t>Third level</a:t>
            </a:r>
          </a:p>
        </p:txBody>
      </p:sp>
      <p:sp>
        <p:nvSpPr>
          <p:cNvPr id="11" name="Picture Placeholder 9">
            <a:extLst>
              <a:ext uri="{FF2B5EF4-FFF2-40B4-BE49-F238E27FC236}">
                <a16:creationId xmlns:a16="http://schemas.microsoft.com/office/drawing/2014/main" id="{CE249F36-21B2-B244-8A05-BFA83D7FE7FE}"/>
              </a:ext>
            </a:extLst>
          </p:cNvPr>
          <p:cNvSpPr>
            <a:spLocks noGrp="1"/>
          </p:cNvSpPr>
          <p:nvPr>
            <p:ph type="pic" sz="quarter" idx="14"/>
          </p:nvPr>
        </p:nvSpPr>
        <p:spPr>
          <a:xfrm>
            <a:off x="8161599" y="8238"/>
            <a:ext cx="4030401" cy="6074228"/>
          </a:xfrm>
        </p:spPr>
        <p:txBody>
          <a:bodyPr>
            <a:normAutofit/>
          </a:bodyPr>
          <a:lstStyle>
            <a:lvl1pPr marL="0" indent="0">
              <a:buNone/>
              <a:defRPr sz="2000">
                <a:solidFill>
                  <a:schemeClr val="accent1"/>
                </a:solidFill>
              </a:defRPr>
            </a:lvl1pPr>
          </a:lstStyle>
          <a:p>
            <a:r>
              <a:rPr lang="en-US"/>
              <a:t>Click icon to add picture</a:t>
            </a:r>
          </a:p>
        </p:txBody>
      </p:sp>
    </p:spTree>
    <p:extLst>
      <p:ext uri="{BB962C8B-B14F-4D97-AF65-F5344CB8AC3E}">
        <p14:creationId xmlns:p14="http://schemas.microsoft.com/office/powerpoint/2010/main" val="239233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5016" y="782337"/>
            <a:ext cx="10348784" cy="867591"/>
          </a:xfrm>
        </p:spPr>
        <p:txBody>
          <a:bodyPr/>
          <a:lstStyle/>
          <a:p>
            <a:pPr lvl="0"/>
            <a:r>
              <a:rPr lang="en-US"/>
              <a:t>Title Helvetica bold 44 pt.</a:t>
            </a:r>
          </a:p>
        </p:txBody>
      </p:sp>
      <p:sp>
        <p:nvSpPr>
          <p:cNvPr id="6" name="Content Placeholder 5"/>
          <p:cNvSpPr>
            <a:spLocks noGrp="1"/>
          </p:cNvSpPr>
          <p:nvPr>
            <p:ph sz="quarter" idx="12" hasCustomPrompt="1"/>
          </p:nvPr>
        </p:nvSpPr>
        <p:spPr>
          <a:xfrm>
            <a:off x="1005016" y="1721708"/>
            <a:ext cx="10348784" cy="3917092"/>
          </a:xfrm>
        </p:spPr>
        <p:txBody>
          <a:bodyPr/>
          <a:lstStyle>
            <a:lvl1pPr marL="0" indent="0">
              <a:buNone/>
              <a:defRPr baseline="0"/>
            </a:lvl1pPr>
          </a:lstStyle>
          <a:p>
            <a:pPr lvl="0"/>
            <a:r>
              <a:rPr lang="en-US"/>
              <a:t>Body copy Helvetica 30 pt.</a:t>
            </a:r>
          </a:p>
        </p:txBody>
      </p:sp>
      <p:sp>
        <p:nvSpPr>
          <p:cNvPr id="9" name="Rectangle 8">
            <a:extLst>
              <a:ext uri="{FF2B5EF4-FFF2-40B4-BE49-F238E27FC236}">
                <a16:creationId xmlns:a16="http://schemas.microsoft.com/office/drawing/2014/main" id="{FABF8CE8-C45B-8345-BC93-60697ECD88AD}"/>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6D4DB16-526C-064B-8B98-4AEB57223E04}"/>
              </a:ext>
            </a:extLst>
          </p:cNvPr>
          <p:cNvSpPr>
            <a:spLocks noGrp="1"/>
          </p:cNvSpPr>
          <p:nvPr>
            <p:ph type="sldNum" sz="quarter" idx="13"/>
          </p:nvPr>
        </p:nvSpPr>
        <p:spPr>
          <a:xfrm>
            <a:off x="10822898" y="6387676"/>
            <a:ext cx="530902" cy="130500"/>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a:p>
        </p:txBody>
      </p:sp>
      <p:pic>
        <p:nvPicPr>
          <p:cNvPr id="12" name="Picture 11">
            <a:extLst>
              <a:ext uri="{FF2B5EF4-FFF2-40B4-BE49-F238E27FC236}">
                <a16:creationId xmlns:a16="http://schemas.microsoft.com/office/drawing/2014/main" id="{2C12B3C3-E78B-B246-BEF6-7ADF214EA1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Tree>
    <p:extLst>
      <p:ext uri="{BB962C8B-B14F-4D97-AF65-F5344CB8AC3E}">
        <p14:creationId xmlns:p14="http://schemas.microsoft.com/office/powerpoint/2010/main" val="103061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ide by 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24931"/>
            <a:ext cx="10515600" cy="766753"/>
          </a:xfrm>
        </p:spPr>
        <p:txBody>
          <a:bodyPr/>
          <a:lstStyle>
            <a:lvl1pPr>
              <a:defRPr/>
            </a:lvl1pPr>
          </a:lstStyle>
          <a:p>
            <a:r>
              <a:rPr lang="en-US"/>
              <a:t>Title Helvetica bold 44 pt.</a:t>
            </a:r>
          </a:p>
        </p:txBody>
      </p:sp>
      <p:sp>
        <p:nvSpPr>
          <p:cNvPr id="6" name="Content Placeholder 5"/>
          <p:cNvSpPr>
            <a:spLocks noGrp="1"/>
          </p:cNvSpPr>
          <p:nvPr>
            <p:ph sz="quarter" idx="12" hasCustomPrompt="1"/>
          </p:nvPr>
        </p:nvSpPr>
        <p:spPr>
          <a:xfrm>
            <a:off x="838200" y="1580980"/>
            <a:ext cx="4887097" cy="4127843"/>
          </a:xfrm>
        </p:spPr>
        <p:txBody>
          <a:bodyPr/>
          <a:lstStyle>
            <a:lvl1pPr marL="0" indent="0">
              <a:buNone/>
              <a:defRPr baseline="0"/>
            </a:lvl1pPr>
          </a:lstStyle>
          <a:p>
            <a:pPr lvl="0"/>
            <a:r>
              <a:rPr lang="en-US"/>
              <a:t>Body copy Helvetica 30 pt.</a:t>
            </a:r>
          </a:p>
        </p:txBody>
      </p:sp>
      <p:sp>
        <p:nvSpPr>
          <p:cNvPr id="8" name="Content Placeholder 7"/>
          <p:cNvSpPr>
            <a:spLocks noGrp="1"/>
          </p:cNvSpPr>
          <p:nvPr>
            <p:ph sz="quarter" idx="13" hasCustomPrompt="1"/>
          </p:nvPr>
        </p:nvSpPr>
        <p:spPr>
          <a:xfrm>
            <a:off x="6466703" y="1588532"/>
            <a:ext cx="4887097" cy="4120292"/>
          </a:xfrm>
        </p:spPr>
        <p:txBody>
          <a:bodyPr/>
          <a:lstStyle>
            <a:lvl1pPr marL="0" indent="0">
              <a:buNone/>
              <a:defRPr baseline="0"/>
            </a:lvl1pPr>
          </a:lstStyle>
          <a:p>
            <a:pPr lvl="0"/>
            <a:r>
              <a:rPr lang="en-US"/>
              <a:t>Body copy Helvetica 30 pt.</a:t>
            </a:r>
          </a:p>
        </p:txBody>
      </p:sp>
      <p:sp>
        <p:nvSpPr>
          <p:cNvPr id="9" name="Rectangle 8">
            <a:extLst>
              <a:ext uri="{FF2B5EF4-FFF2-40B4-BE49-F238E27FC236}">
                <a16:creationId xmlns:a16="http://schemas.microsoft.com/office/drawing/2014/main" id="{5263435B-D72C-BA49-905B-6D5511560EC9}"/>
              </a:ext>
            </a:extLst>
          </p:cNvPr>
          <p:cNvSpPr/>
          <p:nvPr userDrawn="1"/>
        </p:nvSpPr>
        <p:spPr>
          <a:xfrm>
            <a:off x="0" y="6074229"/>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68E21F0-5AFB-7F4E-BF5E-86338F4BF828}"/>
              </a:ext>
            </a:extLst>
          </p:cNvPr>
          <p:cNvSpPr>
            <a:spLocks noGrp="1"/>
          </p:cNvSpPr>
          <p:nvPr>
            <p:ph type="sldNum" sz="quarter" idx="14"/>
          </p:nvPr>
        </p:nvSpPr>
        <p:spPr>
          <a:xfrm>
            <a:off x="10822898" y="6414052"/>
            <a:ext cx="530902" cy="104124"/>
          </a:xfrm>
          <a:prstGeom prst="rect">
            <a:avLst/>
          </a:prstGeom>
        </p:spPr>
        <p:txBody>
          <a:bodyPr/>
          <a:lstStyle>
            <a:lvl1pPr>
              <a:defRPr>
                <a:solidFill>
                  <a:schemeClr val="bg1"/>
                </a:solidFill>
                <a:latin typeface="Helvetica" pitchFamily="2" charset="0"/>
              </a:defRPr>
            </a:lvl1pPr>
          </a:lstStyle>
          <a:p>
            <a:fld id="{9AB133FE-E6F7-EC46-8519-564ACF30934E}" type="slidenum">
              <a:rPr lang="en-US" smtClean="0"/>
              <a:pPr/>
              <a:t>‹#›</a:t>
            </a:fld>
            <a:endParaRPr lang="en-US"/>
          </a:p>
        </p:txBody>
      </p:sp>
      <p:pic>
        <p:nvPicPr>
          <p:cNvPr id="11" name="Picture 10">
            <a:extLst>
              <a:ext uri="{FF2B5EF4-FFF2-40B4-BE49-F238E27FC236}">
                <a16:creationId xmlns:a16="http://schemas.microsoft.com/office/drawing/2014/main" id="{6AC0CB71-38E6-B941-97F1-395594672D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17789"/>
            <a:ext cx="1145561" cy="496651"/>
          </a:xfrm>
          <a:prstGeom prst="rect">
            <a:avLst/>
          </a:prstGeom>
        </p:spPr>
      </p:pic>
    </p:spTree>
    <p:extLst>
      <p:ext uri="{BB962C8B-B14F-4D97-AF65-F5344CB8AC3E}">
        <p14:creationId xmlns:p14="http://schemas.microsoft.com/office/powerpoint/2010/main" val="324940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r>
              <a:rPr lang="en-US"/>
              <a:t>Sample</a:t>
            </a:r>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a:p>
        </p:txBody>
      </p:sp>
    </p:spTree>
    <p:extLst>
      <p:ext uri="{BB962C8B-B14F-4D97-AF65-F5344CB8AC3E}">
        <p14:creationId xmlns:p14="http://schemas.microsoft.com/office/powerpoint/2010/main" val="4289351064"/>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70" r:id="rId3"/>
    <p:sldLayoutId id="2147483660" r:id="rId4"/>
    <p:sldLayoutId id="2147483659" r:id="rId5"/>
    <p:sldLayoutId id="2147483669" r:id="rId6"/>
    <p:sldLayoutId id="2147483666" r:id="rId7"/>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s://www.aph.org/access-academy-handouts/mantis-hotkeys/" TargetMode="External"/><Relationship Id="rId3" Type="http://schemas.openxmlformats.org/officeDocument/2006/relationships/hyperlink" Target="https://www.aph.org/product/chameleon-20/" TargetMode="External"/><Relationship Id="rId7" Type="http://schemas.openxmlformats.org/officeDocument/2006/relationships/hyperlink" Target="https://www.aph.org/access-academy-handouts/nfb_newsline-access-academy-april-2021-handout/" TargetMode="External"/><Relationship Id="rId12" Type="http://schemas.openxmlformats.org/officeDocument/2006/relationships/hyperlink" Target="https://www.wssb.wa.gov/welcome-to-wssb/services/statewide-technology-service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Link%20to%20Downloading%20and%20Marking%20Up%20Books" TargetMode="External"/><Relationship Id="rId11" Type="http://schemas.openxmlformats.org/officeDocument/2006/relationships/hyperlink" Target="https://americanprinting.sharepoint.com/:w:/s/OutreachServices/EWST0P6YgqdBmz9cZLfyfTQBp93BONR0BuO3-oWEjw-u-g?e=fK70MW" TargetMode="External"/><Relationship Id="rId5" Type="http://schemas.openxmlformats.org/officeDocument/2006/relationships/hyperlink" Target="https://americanprinting.sharepoint.com/:w:/s/OutreachServices/EQuKS4JSgEJAirvLnXsXINUBrANWWgNxRVnefMi9_Y3y9Q?e=vj6W4x" TargetMode="External"/><Relationship Id="rId10" Type="http://schemas.openxmlformats.org/officeDocument/2006/relationships/hyperlink" Target="https://support.apple.com/en-us/HT202132" TargetMode="External"/><Relationship Id="rId4" Type="http://schemas.openxmlformats.org/officeDocument/2006/relationships/hyperlink" Target="https://www.aph.org/product/mantis-q40/" TargetMode="External"/><Relationship Id="rId9" Type="http://schemas.openxmlformats.org/officeDocument/2006/relationships/hyperlink" Target="http://apps4android.org/chromevox/chromevox_keyboard_shortcuts_ref.ht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aphaccessibility.com/" TargetMode="External"/><Relationship Id="rId3" Type="http://schemas.openxmlformats.org/officeDocument/2006/relationships/hyperlink" Target="https://sites.aph.org/pbf/" TargetMode="External"/><Relationship Id="rId7" Type="http://schemas.openxmlformats.org/officeDocument/2006/relationships/hyperlink" Target="https://myemail.constantcontact.com/2020-APH-InSights-Art-Competition-Now-Open-.html?soid=1133778904706&amp;aid=f8yywXPjLrchttps://www.aph.org/call-for-art-aph-insights-art-competition/" TargetMode="External"/><Relationship Id="rId12"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sites.aph.org/hall/" TargetMode="External"/><Relationship Id="rId11" Type="http://schemas.openxmlformats.org/officeDocument/2006/relationships/hyperlink" Target="https://imagelibrary.aph.org/aphb/" TargetMode="External"/><Relationship Id="rId5" Type="http://schemas.openxmlformats.org/officeDocument/2006/relationships/hyperlink" Target="http://migel.aph.org/catalog/CategoryInfo.aspx?cid=152" TargetMode="External"/><Relationship Id="rId10" Type="http://schemas.openxmlformats.org/officeDocument/2006/relationships/hyperlink" Target="http://louis.aph.org/catalog/CategoryInfo.aspx?cid=152" TargetMode="External"/><Relationship Id="rId4" Type="http://schemas.openxmlformats.org/officeDocument/2006/relationships/hyperlink" Target="https://sites.aph.org/museum/" TargetMode="External"/><Relationship Id="rId9" Type="http://schemas.openxmlformats.org/officeDocument/2006/relationships/hyperlink" Target="https://nimac.overdrive.com/ContentInventor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lweilbacher@aph.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Bruce.mcclanahan@wssb.wa.gov" TargetMode="External"/><Relationship Id="rId4" Type="http://schemas.openxmlformats.org/officeDocument/2006/relationships/hyperlink" Target="mailto:outreach@ap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FA42-EE6B-40CB-80D9-0F65ED396B3B}"/>
              </a:ext>
            </a:extLst>
          </p:cNvPr>
          <p:cNvSpPr>
            <a:spLocks noGrp="1"/>
          </p:cNvSpPr>
          <p:nvPr>
            <p:ph type="ctrTitle"/>
          </p:nvPr>
        </p:nvSpPr>
        <p:spPr>
          <a:xfrm>
            <a:off x="940224" y="955146"/>
            <a:ext cx="10574836" cy="1109474"/>
          </a:xfrm>
        </p:spPr>
        <p:txBody>
          <a:bodyPr>
            <a:noAutofit/>
          </a:bodyPr>
          <a:lstStyle/>
          <a:p>
            <a:r>
              <a:rPr lang="en-US" sz="4000">
                <a:effectLst/>
                <a:latin typeface="Calibri" panose="020F0502020204030204" pitchFamily="34" charset="0"/>
                <a:ea typeface="Calibri" panose="020F0502020204030204" pitchFamily="34" charset="0"/>
                <a:cs typeface="Times New Roman" panose="02020603050405020304" pitchFamily="18" charset="0"/>
              </a:rPr>
              <a:t>Educational Tools: APH Mantis Q40 and APH Chameleon 20</a:t>
            </a:r>
            <a:br>
              <a:rPr lang="en-US" sz="4000">
                <a:effectLst/>
                <a:latin typeface="Calibri" panose="020F0502020204030204" pitchFamily="34" charset="0"/>
                <a:ea typeface="Calibri" panose="020F0502020204030204" pitchFamily="34" charset="0"/>
                <a:cs typeface="Times New Roman" panose="02020603050405020304" pitchFamily="18" charset="0"/>
              </a:rPr>
            </a:br>
            <a:endParaRPr lang="en-US" sz="8000"/>
          </a:p>
        </p:txBody>
      </p:sp>
      <p:sp>
        <p:nvSpPr>
          <p:cNvPr id="3" name="Subtitle 2">
            <a:extLst>
              <a:ext uri="{FF2B5EF4-FFF2-40B4-BE49-F238E27FC236}">
                <a16:creationId xmlns:a16="http://schemas.microsoft.com/office/drawing/2014/main" id="{89746C04-FEF9-49C2-B043-11DE95E3EC74}"/>
              </a:ext>
            </a:extLst>
          </p:cNvPr>
          <p:cNvSpPr>
            <a:spLocks noGrp="1"/>
          </p:cNvSpPr>
          <p:nvPr>
            <p:ph type="subTitle" idx="1"/>
          </p:nvPr>
        </p:nvSpPr>
        <p:spPr>
          <a:xfrm>
            <a:off x="1243139" y="2319526"/>
            <a:ext cx="8034528" cy="1109474"/>
          </a:xfrm>
        </p:spPr>
        <p:txBody>
          <a:bodyPr>
            <a:normAutofit/>
          </a:bodyPr>
          <a:lstStyle/>
          <a:p>
            <a:r>
              <a:rPr lang="en-US" dirty="0"/>
              <a:t>Leslie Weilbacher</a:t>
            </a:r>
          </a:p>
          <a:p>
            <a:r>
              <a:rPr lang="en-US" dirty="0"/>
              <a:t>Bruce McClanahan </a:t>
            </a:r>
          </a:p>
        </p:txBody>
      </p:sp>
    </p:spTree>
    <p:extLst>
      <p:ext uri="{BB962C8B-B14F-4D97-AF65-F5344CB8AC3E}">
        <p14:creationId xmlns:p14="http://schemas.microsoft.com/office/powerpoint/2010/main" val="77567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0E99-B514-43A9-B98C-1A8F962E2F86}"/>
              </a:ext>
            </a:extLst>
          </p:cNvPr>
          <p:cNvSpPr>
            <a:spLocks noGrp="1"/>
          </p:cNvSpPr>
          <p:nvPr>
            <p:ph type="title"/>
          </p:nvPr>
        </p:nvSpPr>
        <p:spPr/>
        <p:txBody>
          <a:bodyPr/>
          <a:lstStyle/>
          <a:p>
            <a:pPr algn="ctr"/>
            <a:r>
              <a:rPr lang="en-US">
                <a:latin typeface="Helvetica"/>
                <a:cs typeface="Helvetica"/>
              </a:rPr>
              <a:t>Comparing: Mantis vs Chameleon</a:t>
            </a:r>
            <a:endParaRPr lang="en-US"/>
          </a:p>
        </p:txBody>
      </p:sp>
      <p:sp>
        <p:nvSpPr>
          <p:cNvPr id="3" name="Content Placeholder 2">
            <a:extLst>
              <a:ext uri="{FF2B5EF4-FFF2-40B4-BE49-F238E27FC236}">
                <a16:creationId xmlns:a16="http://schemas.microsoft.com/office/drawing/2014/main" id="{F6B658BC-566E-4590-9231-55A12283F0EB}"/>
              </a:ext>
            </a:extLst>
          </p:cNvPr>
          <p:cNvSpPr>
            <a:spLocks noGrp="1"/>
          </p:cNvSpPr>
          <p:nvPr>
            <p:ph sz="quarter" idx="12"/>
          </p:nvPr>
        </p:nvSpPr>
        <p:spPr/>
        <p:txBody>
          <a:bodyPr vert="horz" lIns="91440" tIns="45720" rIns="91440" bIns="45720" rtlCol="0" anchor="t">
            <a:normAutofit/>
          </a:bodyPr>
          <a:lstStyle/>
          <a:p>
            <a:r>
              <a:rPr lang="en-US"/>
              <a:t>Mantis reinforces letter to letter recognition</a:t>
            </a:r>
          </a:p>
          <a:p>
            <a:pPr marL="1143000" lvl="1" indent="-457200"/>
            <a:r>
              <a:rPr lang="en-US"/>
              <a:t>Learning to touch type</a:t>
            </a:r>
          </a:p>
          <a:p>
            <a:pPr marL="1143000" lvl="1" indent="-457200"/>
            <a:r>
              <a:rPr lang="en-US">
                <a:latin typeface="Helvetica"/>
                <a:cs typeface="Helvetica"/>
              </a:rPr>
              <a:t>For some, keyboard layout is more familiar for JAWS</a:t>
            </a:r>
          </a:p>
          <a:p>
            <a:pPr marL="1143000" lvl="1" indent="-457200"/>
            <a:r>
              <a:rPr lang="en-US">
                <a:latin typeface="Helvetica"/>
                <a:cs typeface="Helvetica"/>
              </a:rPr>
              <a:t>Works with </a:t>
            </a:r>
            <a:r>
              <a:rPr lang="en-US" err="1">
                <a:latin typeface="Helvetica"/>
                <a:cs typeface="Helvetica"/>
              </a:rPr>
              <a:t>Chrombooks</a:t>
            </a:r>
            <a:endParaRPr lang="en-US">
              <a:cs typeface="Helvetica"/>
            </a:endParaRPr>
          </a:p>
          <a:p>
            <a:endParaRPr lang="en-US"/>
          </a:p>
        </p:txBody>
      </p:sp>
      <p:sp>
        <p:nvSpPr>
          <p:cNvPr id="5" name="Content Placeholder 4">
            <a:extLst>
              <a:ext uri="{FF2B5EF4-FFF2-40B4-BE49-F238E27FC236}">
                <a16:creationId xmlns:a16="http://schemas.microsoft.com/office/drawing/2014/main" id="{7520D724-FBDF-423F-8D01-77770C9F7C3E}"/>
              </a:ext>
            </a:extLst>
          </p:cNvPr>
          <p:cNvSpPr>
            <a:spLocks noGrp="1"/>
          </p:cNvSpPr>
          <p:nvPr>
            <p:ph sz="quarter" idx="13"/>
          </p:nvPr>
        </p:nvSpPr>
        <p:spPr>
          <a:xfrm>
            <a:off x="6466703" y="1578094"/>
            <a:ext cx="5398576" cy="4130730"/>
          </a:xfrm>
        </p:spPr>
        <p:txBody>
          <a:bodyPr vert="horz" lIns="91440" tIns="45720" rIns="91440" bIns="45720" rtlCol="0" anchor="t">
            <a:normAutofit/>
          </a:bodyPr>
          <a:lstStyle/>
          <a:p>
            <a:r>
              <a:rPr lang="en-US">
                <a:latin typeface="Helvetica"/>
                <a:cs typeface="Helvetica"/>
              </a:rPr>
              <a:t>Chameleon is smaller so more portable</a:t>
            </a:r>
            <a:endParaRPr lang="en-US"/>
          </a:p>
          <a:p>
            <a:pPr marL="1143000" lvl="1" indent="-457200">
              <a:buFont typeface="Arial,Sans-Serif"/>
              <a:buChar char="•"/>
            </a:pPr>
            <a:r>
              <a:rPr lang="en-US">
                <a:latin typeface="Helvetica"/>
                <a:cs typeface="Helvetica"/>
              </a:rPr>
              <a:t>Speech output (coming soon) </a:t>
            </a:r>
          </a:p>
          <a:p>
            <a:pPr marL="1143000" lvl="1" indent="-457200">
              <a:buFont typeface="Arial,Sans-Serif"/>
              <a:buChar char="•"/>
            </a:pPr>
            <a:r>
              <a:rPr lang="en-US">
                <a:latin typeface="Helvetica"/>
                <a:cs typeface="Helvetica"/>
              </a:rPr>
              <a:t>Braille entry for Braille Math Editor with JAWS</a:t>
            </a:r>
          </a:p>
          <a:p>
            <a:pPr marL="1143000" lvl="1" indent="-457200">
              <a:buFont typeface="Arial,Sans-Serif"/>
              <a:buChar char="•"/>
            </a:pPr>
            <a:r>
              <a:rPr lang="en-US">
                <a:latin typeface="Helvetica"/>
                <a:cs typeface="Helvetica"/>
              </a:rPr>
              <a:t>Braille keyboard for braille character reinforcement </a:t>
            </a:r>
          </a:p>
          <a:p>
            <a:endParaRPr lang="en-US">
              <a:cs typeface="Helvetica"/>
            </a:endParaRPr>
          </a:p>
        </p:txBody>
      </p:sp>
    </p:spTree>
    <p:extLst>
      <p:ext uri="{BB962C8B-B14F-4D97-AF65-F5344CB8AC3E}">
        <p14:creationId xmlns:p14="http://schemas.microsoft.com/office/powerpoint/2010/main" val="362859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B5D3-F9D6-4574-8D60-C6E6B2590CD2}"/>
              </a:ext>
            </a:extLst>
          </p:cNvPr>
          <p:cNvSpPr>
            <a:spLocks noGrp="1"/>
          </p:cNvSpPr>
          <p:nvPr>
            <p:ph type="ctrTitle"/>
          </p:nvPr>
        </p:nvSpPr>
        <p:spPr/>
        <p:txBody>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Native Mode and Applications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7200" dirty="0"/>
          </a:p>
        </p:txBody>
      </p:sp>
      <p:sp>
        <p:nvSpPr>
          <p:cNvPr id="3" name="Subtitle 2">
            <a:extLst>
              <a:ext uri="{FF2B5EF4-FFF2-40B4-BE49-F238E27FC236}">
                <a16:creationId xmlns:a16="http://schemas.microsoft.com/office/drawing/2014/main" id="{404DCD5E-1BB0-4DCC-8550-ACB00B5F8A83}"/>
              </a:ext>
            </a:extLst>
          </p:cNvPr>
          <p:cNvSpPr>
            <a:spLocks noGrp="1"/>
          </p:cNvSpPr>
          <p:nvPr>
            <p:ph type="subTitle" idx="1"/>
          </p:nvPr>
        </p:nvSpPr>
        <p:spPr>
          <a:xfrm>
            <a:off x="1324531" y="3458478"/>
            <a:ext cx="9888112" cy="497296"/>
          </a:xfrm>
        </p:spPr>
        <p:txBody>
          <a:bodyPr/>
          <a:lstStyle/>
          <a:p>
            <a:r>
              <a:rPr lang="en-US"/>
              <a:t>“Visual” Display</a:t>
            </a:r>
          </a:p>
        </p:txBody>
      </p:sp>
      <p:pic>
        <p:nvPicPr>
          <p:cNvPr id="5" name="Picture 4" descr="image of a child in a purple shirt that says Change Maker, is holding a Chameleon">
            <a:extLst>
              <a:ext uri="{FF2B5EF4-FFF2-40B4-BE49-F238E27FC236}">
                <a16:creationId xmlns:a16="http://schemas.microsoft.com/office/drawing/2014/main" id="{491301C4-4E0D-4967-8F76-BFFE57FC5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42" y="322043"/>
            <a:ext cx="3002921" cy="2252191"/>
          </a:xfrm>
          <a:prstGeom prst="rect">
            <a:avLst/>
          </a:prstGeom>
        </p:spPr>
      </p:pic>
    </p:spTree>
    <p:extLst>
      <p:ext uri="{BB962C8B-B14F-4D97-AF65-F5344CB8AC3E}">
        <p14:creationId xmlns:p14="http://schemas.microsoft.com/office/powerpoint/2010/main" val="115116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CFA5-6D6E-458F-963B-FAA64A60F7AD}"/>
              </a:ext>
            </a:extLst>
          </p:cNvPr>
          <p:cNvSpPr>
            <a:spLocks noGrp="1"/>
          </p:cNvSpPr>
          <p:nvPr>
            <p:ph type="title"/>
          </p:nvPr>
        </p:nvSpPr>
        <p:spPr/>
        <p:txBody>
          <a:bodyPr/>
          <a:lstStyle/>
          <a:p>
            <a:r>
              <a:rPr lang="en-US"/>
              <a:t>Main structure 1</a:t>
            </a:r>
          </a:p>
        </p:txBody>
      </p:sp>
      <p:sp>
        <p:nvSpPr>
          <p:cNvPr id="3" name="Content Placeholder 2">
            <a:extLst>
              <a:ext uri="{FF2B5EF4-FFF2-40B4-BE49-F238E27FC236}">
                <a16:creationId xmlns:a16="http://schemas.microsoft.com/office/drawing/2014/main" id="{6AA268A3-FEA4-4053-BF50-5357AB03D878}"/>
              </a:ext>
            </a:extLst>
          </p:cNvPr>
          <p:cNvSpPr>
            <a:spLocks noGrp="1"/>
          </p:cNvSpPr>
          <p:nvPr>
            <p:ph sz="quarter" idx="12"/>
          </p:nvPr>
        </p:nvSpPr>
        <p:spPr/>
        <p:txBody>
          <a:bodyPr>
            <a:normAutofit/>
          </a:bodyPr>
          <a:lstStyle/>
          <a:p>
            <a:r>
              <a:rPr lang="en-US" sz="3600"/>
              <a:t>Editor</a:t>
            </a:r>
          </a:p>
          <a:p>
            <a:r>
              <a:rPr lang="en-US" sz="3600"/>
              <a:t>Terminal</a:t>
            </a:r>
          </a:p>
          <a:p>
            <a:r>
              <a:rPr lang="en-US" sz="3600"/>
              <a:t>Library</a:t>
            </a:r>
          </a:p>
          <a:p>
            <a:r>
              <a:rPr lang="en-US" sz="3600"/>
              <a:t>File Manager</a:t>
            </a:r>
          </a:p>
          <a:p>
            <a:r>
              <a:rPr lang="en-US" sz="3600"/>
              <a:t>Calculator</a:t>
            </a:r>
          </a:p>
          <a:p>
            <a:r>
              <a:rPr lang="en-US" sz="3600"/>
              <a:t>Date and Time</a:t>
            </a:r>
          </a:p>
          <a:p>
            <a:endParaRPr lang="en-US" sz="2400"/>
          </a:p>
        </p:txBody>
      </p:sp>
    </p:spTree>
    <p:extLst>
      <p:ext uri="{BB962C8B-B14F-4D97-AF65-F5344CB8AC3E}">
        <p14:creationId xmlns:p14="http://schemas.microsoft.com/office/powerpoint/2010/main" val="33155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120F-0368-43DB-8873-497691FF1655}"/>
              </a:ext>
            </a:extLst>
          </p:cNvPr>
          <p:cNvSpPr>
            <a:spLocks noGrp="1"/>
          </p:cNvSpPr>
          <p:nvPr>
            <p:ph type="title"/>
          </p:nvPr>
        </p:nvSpPr>
        <p:spPr/>
        <p:txBody>
          <a:bodyPr/>
          <a:lstStyle/>
          <a:p>
            <a:r>
              <a:rPr lang="en-US"/>
              <a:t>Main structure 2</a:t>
            </a:r>
          </a:p>
        </p:txBody>
      </p:sp>
      <p:sp>
        <p:nvSpPr>
          <p:cNvPr id="3" name="Content Placeholder 2">
            <a:extLst>
              <a:ext uri="{FF2B5EF4-FFF2-40B4-BE49-F238E27FC236}">
                <a16:creationId xmlns:a16="http://schemas.microsoft.com/office/drawing/2014/main" id="{B2C0FC4D-43DA-4BF6-9325-2CED57A871B4}"/>
              </a:ext>
            </a:extLst>
          </p:cNvPr>
          <p:cNvSpPr>
            <a:spLocks noGrp="1"/>
          </p:cNvSpPr>
          <p:nvPr>
            <p:ph sz="quarter" idx="12"/>
          </p:nvPr>
        </p:nvSpPr>
        <p:spPr/>
        <p:txBody>
          <a:bodyPr>
            <a:normAutofit/>
          </a:bodyPr>
          <a:lstStyle/>
          <a:p>
            <a:r>
              <a:rPr lang="en-US" sz="3600"/>
              <a:t>Settings</a:t>
            </a:r>
          </a:p>
          <a:p>
            <a:r>
              <a:rPr lang="en-US" sz="3600"/>
              <a:t>Online Services</a:t>
            </a:r>
          </a:p>
          <a:p>
            <a:r>
              <a:rPr lang="en-US" sz="3600"/>
              <a:t>User Guide</a:t>
            </a:r>
          </a:p>
          <a:p>
            <a:r>
              <a:rPr lang="en-US" sz="3600"/>
              <a:t>Power Off</a:t>
            </a:r>
          </a:p>
        </p:txBody>
      </p:sp>
    </p:spTree>
    <p:extLst>
      <p:ext uri="{BB962C8B-B14F-4D97-AF65-F5344CB8AC3E}">
        <p14:creationId xmlns:p14="http://schemas.microsoft.com/office/powerpoint/2010/main" val="3541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A929-1FD2-48F3-8ED6-328E43B0FB3D}"/>
              </a:ext>
            </a:extLst>
          </p:cNvPr>
          <p:cNvSpPr>
            <a:spLocks noGrp="1"/>
          </p:cNvSpPr>
          <p:nvPr>
            <p:ph type="title"/>
          </p:nvPr>
        </p:nvSpPr>
        <p:spPr/>
        <p:txBody>
          <a:bodyPr/>
          <a:lstStyle/>
          <a:p>
            <a:r>
              <a:rPr lang="en-US"/>
              <a:t>Thumb keys</a:t>
            </a:r>
          </a:p>
        </p:txBody>
      </p:sp>
      <p:sp>
        <p:nvSpPr>
          <p:cNvPr id="3" name="Content Placeholder 2">
            <a:extLst>
              <a:ext uri="{FF2B5EF4-FFF2-40B4-BE49-F238E27FC236}">
                <a16:creationId xmlns:a16="http://schemas.microsoft.com/office/drawing/2014/main" id="{E06AC7E7-4C37-4CD9-82EA-E9B36AF13ABC}"/>
              </a:ext>
            </a:extLst>
          </p:cNvPr>
          <p:cNvSpPr>
            <a:spLocks noGrp="1"/>
          </p:cNvSpPr>
          <p:nvPr>
            <p:ph sz="quarter" idx="12"/>
          </p:nvPr>
        </p:nvSpPr>
        <p:spPr/>
        <p:txBody>
          <a:bodyPr>
            <a:normAutofit/>
          </a:bodyPr>
          <a:lstStyle/>
          <a:p>
            <a:r>
              <a:rPr lang="en-US" sz="3200"/>
              <a:t>Previous: Move back one level</a:t>
            </a:r>
          </a:p>
          <a:p>
            <a:r>
              <a:rPr lang="en-US" sz="3200"/>
              <a:t>Left: Pan the Braille display</a:t>
            </a:r>
          </a:p>
          <a:p>
            <a:r>
              <a:rPr lang="en-US" sz="3200"/>
              <a:t>Home</a:t>
            </a:r>
          </a:p>
          <a:p>
            <a:r>
              <a:rPr lang="en-US" sz="3200"/>
              <a:t>Right: Pan the Braille display</a:t>
            </a:r>
          </a:p>
          <a:p>
            <a:r>
              <a:rPr lang="en-US" sz="3200"/>
              <a:t>Next: Move forward one level</a:t>
            </a:r>
          </a:p>
        </p:txBody>
      </p:sp>
    </p:spTree>
    <p:extLst>
      <p:ext uri="{BB962C8B-B14F-4D97-AF65-F5344CB8AC3E}">
        <p14:creationId xmlns:p14="http://schemas.microsoft.com/office/powerpoint/2010/main" val="270886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B79F-726E-4631-A7D4-88C7ED936AFD}"/>
              </a:ext>
            </a:extLst>
          </p:cNvPr>
          <p:cNvSpPr>
            <a:spLocks noGrp="1"/>
          </p:cNvSpPr>
          <p:nvPr>
            <p:ph type="title"/>
          </p:nvPr>
        </p:nvSpPr>
        <p:spPr/>
        <p:txBody>
          <a:bodyPr/>
          <a:lstStyle/>
          <a:p>
            <a:r>
              <a:rPr lang="en-US"/>
              <a:t>Navigation</a:t>
            </a:r>
          </a:p>
        </p:txBody>
      </p:sp>
      <p:sp>
        <p:nvSpPr>
          <p:cNvPr id="3" name="Content Placeholder 2">
            <a:extLst>
              <a:ext uri="{FF2B5EF4-FFF2-40B4-BE49-F238E27FC236}">
                <a16:creationId xmlns:a16="http://schemas.microsoft.com/office/drawing/2014/main" id="{B2FCC43F-8AD3-4B6B-B279-04B8FEFBFABC}"/>
              </a:ext>
            </a:extLst>
          </p:cNvPr>
          <p:cNvSpPr>
            <a:spLocks noGrp="1"/>
          </p:cNvSpPr>
          <p:nvPr>
            <p:ph sz="quarter" idx="12"/>
          </p:nvPr>
        </p:nvSpPr>
        <p:spPr/>
        <p:txBody>
          <a:bodyPr>
            <a:normAutofit lnSpcReduction="10000"/>
          </a:bodyPr>
          <a:lstStyle/>
          <a:p>
            <a:r>
              <a:rPr lang="en-US" sz="2800"/>
              <a:t>Home will place the user in the Editor.</a:t>
            </a:r>
          </a:p>
          <a:p>
            <a:r>
              <a:rPr lang="en-US" sz="2800"/>
              <a:t>Pressing Home always exit Terminal Mode.</a:t>
            </a:r>
          </a:p>
          <a:p>
            <a:r>
              <a:rPr lang="en-US" sz="2800"/>
              <a:t>Previous button: Move back one level</a:t>
            </a:r>
          </a:p>
          <a:p>
            <a:r>
              <a:rPr lang="en-US" sz="2800"/>
              <a:t>Next button: Move forward one level</a:t>
            </a:r>
          </a:p>
          <a:p>
            <a:r>
              <a:rPr lang="en-US" sz="2800"/>
              <a:t>Options are selected by pressing a Braille Router Key or Enter.</a:t>
            </a:r>
          </a:p>
          <a:p>
            <a:r>
              <a:rPr lang="en-US" sz="2800"/>
              <a:t>Dot 8 is Enter</a:t>
            </a:r>
          </a:p>
          <a:p>
            <a:r>
              <a:rPr lang="en-US" sz="2800"/>
              <a:t>Dot 7 is Backspace, Delete</a:t>
            </a:r>
          </a:p>
          <a:p>
            <a:r>
              <a:rPr lang="en-US" sz="2800"/>
              <a:t>First letter navigation</a:t>
            </a:r>
            <a:endParaRPr lang="en-US" sz="2400"/>
          </a:p>
        </p:txBody>
      </p:sp>
    </p:spTree>
    <p:extLst>
      <p:ext uri="{BB962C8B-B14F-4D97-AF65-F5344CB8AC3E}">
        <p14:creationId xmlns:p14="http://schemas.microsoft.com/office/powerpoint/2010/main" val="384098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C48F-D4C9-4DB7-B6CD-4EECC687F6C0}"/>
              </a:ext>
            </a:extLst>
          </p:cNvPr>
          <p:cNvSpPr>
            <a:spLocks noGrp="1"/>
          </p:cNvSpPr>
          <p:nvPr>
            <p:ph type="title"/>
          </p:nvPr>
        </p:nvSpPr>
        <p:spPr/>
        <p:txBody>
          <a:bodyPr/>
          <a:lstStyle/>
          <a:p>
            <a:r>
              <a:rPr lang="en-US"/>
              <a:t>Editor</a:t>
            </a:r>
          </a:p>
        </p:txBody>
      </p:sp>
      <p:sp>
        <p:nvSpPr>
          <p:cNvPr id="3" name="Content Placeholder 2">
            <a:extLst>
              <a:ext uri="{FF2B5EF4-FFF2-40B4-BE49-F238E27FC236}">
                <a16:creationId xmlns:a16="http://schemas.microsoft.com/office/drawing/2014/main" id="{1A39F28F-271E-453C-B553-4ADB961015B9}"/>
              </a:ext>
            </a:extLst>
          </p:cNvPr>
          <p:cNvSpPr>
            <a:spLocks noGrp="1"/>
          </p:cNvSpPr>
          <p:nvPr>
            <p:ph sz="quarter" idx="12"/>
          </p:nvPr>
        </p:nvSpPr>
        <p:spPr/>
        <p:txBody>
          <a:bodyPr>
            <a:normAutofit/>
          </a:bodyPr>
          <a:lstStyle/>
          <a:p>
            <a:r>
              <a:rPr lang="en-US" sz="3200"/>
              <a:t>Create File</a:t>
            </a:r>
          </a:p>
          <a:p>
            <a:r>
              <a:rPr lang="en-US" sz="3200"/>
              <a:t>Open File</a:t>
            </a:r>
          </a:p>
          <a:p>
            <a:r>
              <a:rPr lang="en-US" sz="3200"/>
              <a:t>Editor Settings (Confirm deletion on or off)</a:t>
            </a:r>
          </a:p>
          <a:p>
            <a:r>
              <a:rPr lang="en-US" sz="3200"/>
              <a:t>Close</a:t>
            </a:r>
          </a:p>
        </p:txBody>
      </p:sp>
    </p:spTree>
    <p:extLst>
      <p:ext uri="{BB962C8B-B14F-4D97-AF65-F5344CB8AC3E}">
        <p14:creationId xmlns:p14="http://schemas.microsoft.com/office/powerpoint/2010/main" val="10215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E99-D926-4B99-8C8D-26FA44C24E89}"/>
              </a:ext>
            </a:extLst>
          </p:cNvPr>
          <p:cNvSpPr>
            <a:spLocks noGrp="1"/>
          </p:cNvSpPr>
          <p:nvPr>
            <p:ph type="title"/>
          </p:nvPr>
        </p:nvSpPr>
        <p:spPr/>
        <p:txBody>
          <a:bodyPr/>
          <a:lstStyle/>
          <a:p>
            <a:r>
              <a:rPr lang="en-US"/>
              <a:t>Create file</a:t>
            </a:r>
          </a:p>
        </p:txBody>
      </p:sp>
      <p:sp>
        <p:nvSpPr>
          <p:cNvPr id="3" name="Content Placeholder 2">
            <a:extLst>
              <a:ext uri="{FF2B5EF4-FFF2-40B4-BE49-F238E27FC236}">
                <a16:creationId xmlns:a16="http://schemas.microsoft.com/office/drawing/2014/main" id="{AF1AF624-615E-493D-9AD5-03D21409B056}"/>
              </a:ext>
            </a:extLst>
          </p:cNvPr>
          <p:cNvSpPr>
            <a:spLocks noGrp="1"/>
          </p:cNvSpPr>
          <p:nvPr>
            <p:ph sz="quarter" idx="12"/>
          </p:nvPr>
        </p:nvSpPr>
        <p:spPr/>
        <p:txBody>
          <a:bodyPr>
            <a:normAutofit/>
          </a:bodyPr>
          <a:lstStyle/>
          <a:p>
            <a:r>
              <a:rPr lang="en-US" sz="3200"/>
              <a:t>Press a Router Key and begin Brailling.</a:t>
            </a:r>
          </a:p>
          <a:p>
            <a:r>
              <a:rPr lang="en-US" sz="3200"/>
              <a:t>When done press </a:t>
            </a:r>
            <a:r>
              <a:rPr lang="en-US" sz="3200" err="1"/>
              <a:t>Space+S</a:t>
            </a:r>
            <a:endParaRPr lang="en-US" sz="3200"/>
          </a:p>
          <a:p>
            <a:r>
              <a:rPr lang="en-US" sz="3200"/>
              <a:t>Write a filename, enter.</a:t>
            </a:r>
          </a:p>
          <a:p>
            <a:r>
              <a:rPr lang="en-US" sz="3200"/>
              <a:t>Saved</a:t>
            </a:r>
          </a:p>
        </p:txBody>
      </p:sp>
    </p:spTree>
    <p:extLst>
      <p:ext uri="{BB962C8B-B14F-4D97-AF65-F5344CB8AC3E}">
        <p14:creationId xmlns:p14="http://schemas.microsoft.com/office/powerpoint/2010/main" val="1928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13C6-40F8-4A8F-AF7C-338522EF4EDF}"/>
              </a:ext>
            </a:extLst>
          </p:cNvPr>
          <p:cNvSpPr>
            <a:spLocks noGrp="1"/>
          </p:cNvSpPr>
          <p:nvPr>
            <p:ph type="title"/>
          </p:nvPr>
        </p:nvSpPr>
        <p:spPr/>
        <p:txBody>
          <a:bodyPr/>
          <a:lstStyle/>
          <a:p>
            <a:r>
              <a:rPr lang="en-US"/>
              <a:t>Terminal</a:t>
            </a:r>
          </a:p>
        </p:txBody>
      </p:sp>
      <p:sp>
        <p:nvSpPr>
          <p:cNvPr id="3" name="Content Placeholder 2">
            <a:extLst>
              <a:ext uri="{FF2B5EF4-FFF2-40B4-BE49-F238E27FC236}">
                <a16:creationId xmlns:a16="http://schemas.microsoft.com/office/drawing/2014/main" id="{74E391C1-0890-4D08-9827-4854C58233D7}"/>
              </a:ext>
            </a:extLst>
          </p:cNvPr>
          <p:cNvSpPr>
            <a:spLocks noGrp="1"/>
          </p:cNvSpPr>
          <p:nvPr>
            <p:ph sz="quarter" idx="12"/>
          </p:nvPr>
        </p:nvSpPr>
        <p:spPr/>
        <p:txBody>
          <a:bodyPr>
            <a:normAutofit/>
          </a:bodyPr>
          <a:lstStyle/>
          <a:p>
            <a:r>
              <a:rPr lang="en-US" sz="3600"/>
              <a:t>Connected devices</a:t>
            </a:r>
          </a:p>
          <a:p>
            <a:r>
              <a:rPr lang="en-US" sz="3600"/>
              <a:t>Add Bluetooth device</a:t>
            </a:r>
          </a:p>
          <a:p>
            <a:r>
              <a:rPr lang="en-US" sz="3600"/>
              <a:t>Back</a:t>
            </a:r>
          </a:p>
        </p:txBody>
      </p:sp>
    </p:spTree>
    <p:extLst>
      <p:ext uri="{BB962C8B-B14F-4D97-AF65-F5344CB8AC3E}">
        <p14:creationId xmlns:p14="http://schemas.microsoft.com/office/powerpoint/2010/main" val="27759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9EB6-CE88-42E4-B460-F6E5EEC2FC5C}"/>
              </a:ext>
            </a:extLst>
          </p:cNvPr>
          <p:cNvSpPr>
            <a:spLocks noGrp="1"/>
          </p:cNvSpPr>
          <p:nvPr>
            <p:ph type="title"/>
          </p:nvPr>
        </p:nvSpPr>
        <p:spPr/>
        <p:txBody>
          <a:bodyPr/>
          <a:lstStyle/>
          <a:p>
            <a:r>
              <a:rPr lang="en-US"/>
              <a:t>Library</a:t>
            </a:r>
          </a:p>
        </p:txBody>
      </p:sp>
      <p:sp>
        <p:nvSpPr>
          <p:cNvPr id="3" name="Content Placeholder 2">
            <a:extLst>
              <a:ext uri="{FF2B5EF4-FFF2-40B4-BE49-F238E27FC236}">
                <a16:creationId xmlns:a16="http://schemas.microsoft.com/office/drawing/2014/main" id="{77153A9E-78CD-436D-8AAB-EACBEB06718B}"/>
              </a:ext>
            </a:extLst>
          </p:cNvPr>
          <p:cNvSpPr>
            <a:spLocks noGrp="1"/>
          </p:cNvSpPr>
          <p:nvPr>
            <p:ph sz="quarter" idx="12"/>
          </p:nvPr>
        </p:nvSpPr>
        <p:spPr/>
        <p:txBody>
          <a:bodyPr>
            <a:normAutofit/>
          </a:bodyPr>
          <a:lstStyle/>
          <a:p>
            <a:r>
              <a:rPr lang="en-US" sz="3200"/>
              <a:t>Check if the school district will support placing this device on their network.</a:t>
            </a:r>
          </a:p>
          <a:p>
            <a:r>
              <a:rPr lang="en-US" sz="3200"/>
              <a:t>If not, extract the files from BookShare using a Windows PC and copy them manually through the cable or with a USB drive.</a:t>
            </a:r>
          </a:p>
          <a:p>
            <a:endParaRPr lang="en-US" sz="2400"/>
          </a:p>
        </p:txBody>
      </p:sp>
    </p:spTree>
    <p:extLst>
      <p:ext uri="{BB962C8B-B14F-4D97-AF65-F5344CB8AC3E}">
        <p14:creationId xmlns:p14="http://schemas.microsoft.com/office/powerpoint/2010/main" val="388060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AB32-6945-0542-AE89-64F6673770D3}"/>
              </a:ext>
            </a:extLst>
          </p:cNvPr>
          <p:cNvSpPr>
            <a:spLocks noGrp="1"/>
          </p:cNvSpPr>
          <p:nvPr>
            <p:ph type="title"/>
          </p:nvPr>
        </p:nvSpPr>
        <p:spPr/>
        <p:txBody>
          <a:bodyPr>
            <a:normAutofit fontScale="90000"/>
          </a:bodyPr>
          <a:lstStyle/>
          <a:p>
            <a:r>
              <a:rPr lang="en-US" sz="2800"/>
              <a:t>Leslie Weilbacher</a:t>
            </a:r>
            <a:br>
              <a:rPr lang="en-US" sz="2800"/>
            </a:br>
            <a:r>
              <a:rPr lang="en-US" sz="2800"/>
              <a:t>APH Outreach Specialist Northwest Region</a:t>
            </a:r>
          </a:p>
        </p:txBody>
      </p:sp>
      <p:pic>
        <p:nvPicPr>
          <p:cNvPr id="8" name="Picture Placeholder 7" descr="Picture of Leslie wearing a gray hat sitting next to Neil a black and tan German Shepard guide dog">
            <a:extLst>
              <a:ext uri="{FF2B5EF4-FFF2-40B4-BE49-F238E27FC236}">
                <a16:creationId xmlns:a16="http://schemas.microsoft.com/office/drawing/2014/main" id="{6C328ABC-6ED2-4DED-9164-693E89D30CD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37" t="3866" r="-937" b="23053"/>
          <a:stretch/>
        </p:blipFill>
        <p:spPr>
          <a:xfrm>
            <a:off x="5866561" y="1005840"/>
            <a:ext cx="5303520" cy="4846320"/>
          </a:xfrm>
        </p:spPr>
      </p:pic>
    </p:spTree>
    <p:extLst>
      <p:ext uri="{BB962C8B-B14F-4D97-AF65-F5344CB8AC3E}">
        <p14:creationId xmlns:p14="http://schemas.microsoft.com/office/powerpoint/2010/main" val="1652378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69EC-A59D-4174-8A4E-A8FDE1B7C92D}"/>
              </a:ext>
            </a:extLst>
          </p:cNvPr>
          <p:cNvSpPr>
            <a:spLocks noGrp="1"/>
          </p:cNvSpPr>
          <p:nvPr>
            <p:ph type="title"/>
          </p:nvPr>
        </p:nvSpPr>
        <p:spPr/>
        <p:txBody>
          <a:bodyPr/>
          <a:lstStyle/>
          <a:p>
            <a:r>
              <a:rPr lang="en-US"/>
              <a:t>File manager</a:t>
            </a:r>
          </a:p>
        </p:txBody>
      </p:sp>
      <p:sp>
        <p:nvSpPr>
          <p:cNvPr id="3" name="Content Placeholder 2">
            <a:extLst>
              <a:ext uri="{FF2B5EF4-FFF2-40B4-BE49-F238E27FC236}">
                <a16:creationId xmlns:a16="http://schemas.microsoft.com/office/drawing/2014/main" id="{CEB2D755-D6F3-4421-A9F0-E02CAAB52619}"/>
              </a:ext>
            </a:extLst>
          </p:cNvPr>
          <p:cNvSpPr>
            <a:spLocks noGrp="1"/>
          </p:cNvSpPr>
          <p:nvPr>
            <p:ph sz="quarter" idx="12"/>
          </p:nvPr>
        </p:nvSpPr>
        <p:spPr/>
        <p:txBody>
          <a:bodyPr>
            <a:noAutofit/>
          </a:bodyPr>
          <a:lstStyle/>
          <a:p>
            <a:r>
              <a:rPr lang="en-US" sz="3200"/>
              <a:t>Books</a:t>
            </a:r>
          </a:p>
          <a:p>
            <a:r>
              <a:rPr lang="en-US" sz="3200"/>
              <a:t>Documents</a:t>
            </a:r>
          </a:p>
          <a:p>
            <a:r>
              <a:rPr lang="en-US" sz="3200"/>
              <a:t>Online Books</a:t>
            </a:r>
          </a:p>
          <a:p>
            <a:r>
              <a:rPr lang="en-US" sz="3200"/>
              <a:t>Release Notes</a:t>
            </a:r>
          </a:p>
          <a:p>
            <a:r>
              <a:rPr lang="en-US" sz="3200"/>
              <a:t>Individual Files</a:t>
            </a:r>
          </a:p>
          <a:p>
            <a:r>
              <a:rPr lang="en-US" sz="3200"/>
              <a:t>Back</a:t>
            </a:r>
          </a:p>
          <a:p>
            <a:r>
              <a:rPr lang="en-US" sz="3200"/>
              <a:t>Full Braille cell: Student at the Root/First level folder</a:t>
            </a:r>
            <a:endParaRPr lang="en-US" sz="2800"/>
          </a:p>
        </p:txBody>
      </p:sp>
    </p:spTree>
    <p:extLst>
      <p:ext uri="{BB962C8B-B14F-4D97-AF65-F5344CB8AC3E}">
        <p14:creationId xmlns:p14="http://schemas.microsoft.com/office/powerpoint/2010/main" val="34210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DFC-882A-4E60-AF05-120EC5CB6B6A}"/>
              </a:ext>
            </a:extLst>
          </p:cNvPr>
          <p:cNvSpPr>
            <a:spLocks noGrp="1"/>
          </p:cNvSpPr>
          <p:nvPr>
            <p:ph type="title"/>
          </p:nvPr>
        </p:nvSpPr>
        <p:spPr/>
        <p:txBody>
          <a:bodyPr/>
          <a:lstStyle/>
          <a:p>
            <a:r>
              <a:rPr lang="en-US"/>
              <a:t>Calculator</a:t>
            </a:r>
          </a:p>
        </p:txBody>
      </p:sp>
      <p:sp>
        <p:nvSpPr>
          <p:cNvPr id="3" name="Content Placeholder 2">
            <a:extLst>
              <a:ext uri="{FF2B5EF4-FFF2-40B4-BE49-F238E27FC236}">
                <a16:creationId xmlns:a16="http://schemas.microsoft.com/office/drawing/2014/main" id="{91B94371-D443-40DE-8B3A-24B650D84CF7}"/>
              </a:ext>
            </a:extLst>
          </p:cNvPr>
          <p:cNvSpPr>
            <a:spLocks noGrp="1"/>
          </p:cNvSpPr>
          <p:nvPr>
            <p:ph sz="quarter" idx="12"/>
          </p:nvPr>
        </p:nvSpPr>
        <p:spPr/>
        <p:txBody>
          <a:bodyPr>
            <a:normAutofit/>
          </a:bodyPr>
          <a:lstStyle/>
          <a:p>
            <a:r>
              <a:rPr lang="en-US" sz="4400"/>
              <a:t>Four math operations</a:t>
            </a:r>
          </a:p>
          <a:p>
            <a:r>
              <a:rPr lang="en-US" sz="4400"/>
              <a:t>Percent, square roots, factorials, exponents</a:t>
            </a:r>
          </a:p>
          <a:p>
            <a:r>
              <a:rPr lang="en-US" sz="4400"/>
              <a:t>Commands must be entered in computer Braille</a:t>
            </a:r>
          </a:p>
        </p:txBody>
      </p:sp>
    </p:spTree>
    <p:extLst>
      <p:ext uri="{BB962C8B-B14F-4D97-AF65-F5344CB8AC3E}">
        <p14:creationId xmlns:p14="http://schemas.microsoft.com/office/powerpoint/2010/main" val="56891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2872-8577-4923-B14F-8E3DD14BD3EE}"/>
              </a:ext>
            </a:extLst>
          </p:cNvPr>
          <p:cNvSpPr>
            <a:spLocks noGrp="1"/>
          </p:cNvSpPr>
          <p:nvPr>
            <p:ph type="title"/>
          </p:nvPr>
        </p:nvSpPr>
        <p:spPr/>
        <p:txBody>
          <a:bodyPr/>
          <a:lstStyle/>
          <a:p>
            <a:r>
              <a:rPr lang="en-US"/>
              <a:t>Date and Time</a:t>
            </a:r>
          </a:p>
        </p:txBody>
      </p:sp>
      <p:sp>
        <p:nvSpPr>
          <p:cNvPr id="3" name="Content Placeholder 2">
            <a:extLst>
              <a:ext uri="{FF2B5EF4-FFF2-40B4-BE49-F238E27FC236}">
                <a16:creationId xmlns:a16="http://schemas.microsoft.com/office/drawing/2014/main" id="{362E5C14-18A3-4E0B-AA0C-B7753C58A567}"/>
              </a:ext>
            </a:extLst>
          </p:cNvPr>
          <p:cNvSpPr>
            <a:spLocks noGrp="1"/>
          </p:cNvSpPr>
          <p:nvPr>
            <p:ph sz="quarter" idx="12"/>
          </p:nvPr>
        </p:nvSpPr>
        <p:spPr/>
        <p:txBody>
          <a:bodyPr>
            <a:normAutofit/>
          </a:bodyPr>
          <a:lstStyle/>
          <a:p>
            <a:r>
              <a:rPr lang="en-US" sz="4800"/>
              <a:t>Date</a:t>
            </a:r>
          </a:p>
          <a:p>
            <a:r>
              <a:rPr lang="en-US" sz="4800"/>
              <a:t>Time</a:t>
            </a:r>
          </a:p>
        </p:txBody>
      </p:sp>
    </p:spTree>
    <p:extLst>
      <p:ext uri="{BB962C8B-B14F-4D97-AF65-F5344CB8AC3E}">
        <p14:creationId xmlns:p14="http://schemas.microsoft.com/office/powerpoint/2010/main" val="20773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CED0-1C94-4214-A03A-0BB498789EE3}"/>
              </a:ext>
            </a:extLst>
          </p:cNvPr>
          <p:cNvSpPr>
            <a:spLocks noGrp="1"/>
          </p:cNvSpPr>
          <p:nvPr>
            <p:ph type="title"/>
          </p:nvPr>
        </p:nvSpPr>
        <p:spPr/>
        <p:txBody>
          <a:bodyPr/>
          <a:lstStyle/>
          <a:p>
            <a:r>
              <a:rPr lang="en-US"/>
              <a:t>Settings</a:t>
            </a:r>
          </a:p>
        </p:txBody>
      </p:sp>
      <p:sp>
        <p:nvSpPr>
          <p:cNvPr id="3" name="Content Placeholder 2">
            <a:extLst>
              <a:ext uri="{FF2B5EF4-FFF2-40B4-BE49-F238E27FC236}">
                <a16:creationId xmlns:a16="http://schemas.microsoft.com/office/drawing/2014/main" id="{5026A57B-F6E3-4DD3-B003-3C8484E66B29}"/>
              </a:ext>
            </a:extLst>
          </p:cNvPr>
          <p:cNvSpPr>
            <a:spLocks noGrp="1"/>
          </p:cNvSpPr>
          <p:nvPr>
            <p:ph sz="quarter" idx="12"/>
          </p:nvPr>
        </p:nvSpPr>
        <p:spPr/>
        <p:txBody>
          <a:bodyPr>
            <a:normAutofit lnSpcReduction="10000"/>
          </a:bodyPr>
          <a:lstStyle/>
          <a:p>
            <a:r>
              <a:rPr lang="en-US" sz="3200"/>
              <a:t>User Settings</a:t>
            </a:r>
          </a:p>
          <a:p>
            <a:r>
              <a:rPr lang="en-US" sz="3200"/>
              <a:t>Braille Profiles</a:t>
            </a:r>
          </a:p>
          <a:p>
            <a:r>
              <a:rPr lang="en-US" sz="3200"/>
              <a:t>WI-FI</a:t>
            </a:r>
          </a:p>
          <a:p>
            <a:r>
              <a:rPr lang="en-US" sz="3200"/>
              <a:t>Bluetooth</a:t>
            </a:r>
          </a:p>
          <a:p>
            <a:r>
              <a:rPr lang="en-US" sz="3200"/>
              <a:t>Active Exam Mode</a:t>
            </a:r>
          </a:p>
          <a:p>
            <a:r>
              <a:rPr lang="en-US" sz="3200"/>
              <a:t>Software Update</a:t>
            </a:r>
          </a:p>
          <a:p>
            <a:r>
              <a:rPr lang="en-US" sz="3200"/>
              <a:t>About</a:t>
            </a:r>
            <a:endParaRPr lang="en-US" sz="2400"/>
          </a:p>
        </p:txBody>
      </p:sp>
    </p:spTree>
    <p:extLst>
      <p:ext uri="{BB962C8B-B14F-4D97-AF65-F5344CB8AC3E}">
        <p14:creationId xmlns:p14="http://schemas.microsoft.com/office/powerpoint/2010/main" val="321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54A4-F425-4953-B974-870A8DF6A412}"/>
              </a:ext>
            </a:extLst>
          </p:cNvPr>
          <p:cNvSpPr>
            <a:spLocks noGrp="1"/>
          </p:cNvSpPr>
          <p:nvPr>
            <p:ph type="title"/>
          </p:nvPr>
        </p:nvSpPr>
        <p:spPr/>
        <p:txBody>
          <a:bodyPr/>
          <a:lstStyle/>
          <a:p>
            <a:r>
              <a:rPr lang="en-US"/>
              <a:t>Online Services</a:t>
            </a:r>
          </a:p>
        </p:txBody>
      </p:sp>
      <p:sp>
        <p:nvSpPr>
          <p:cNvPr id="3" name="Content Placeholder 2">
            <a:extLst>
              <a:ext uri="{FF2B5EF4-FFF2-40B4-BE49-F238E27FC236}">
                <a16:creationId xmlns:a16="http://schemas.microsoft.com/office/drawing/2014/main" id="{B88F72B8-66DA-40EC-915A-8C61E4B64CAD}"/>
              </a:ext>
            </a:extLst>
          </p:cNvPr>
          <p:cNvSpPr>
            <a:spLocks noGrp="1"/>
          </p:cNvSpPr>
          <p:nvPr>
            <p:ph sz="quarter" idx="12"/>
          </p:nvPr>
        </p:nvSpPr>
        <p:spPr/>
        <p:txBody>
          <a:bodyPr>
            <a:normAutofit/>
          </a:bodyPr>
          <a:lstStyle/>
          <a:p>
            <a:r>
              <a:rPr lang="en-US" sz="3200">
                <a:effectLst/>
                <a:latin typeface="Calibri" panose="020F0502020204030204" pitchFamily="34" charset="0"/>
                <a:ea typeface="Calibri" panose="020F0502020204030204" pitchFamily="34" charset="0"/>
                <a:cs typeface="Times New Roman" panose="02020603050405020304" pitchFamily="18" charset="0"/>
              </a:rPr>
              <a:t>Press O then enter on Online Services, </a:t>
            </a:r>
          </a:p>
          <a:p>
            <a:r>
              <a:rPr lang="en-US" sz="3200">
                <a:latin typeface="Calibri" panose="020F0502020204030204" pitchFamily="34" charset="0"/>
                <a:ea typeface="Calibri" panose="020F0502020204030204" pitchFamily="34" charset="0"/>
                <a:cs typeface="Times New Roman" panose="02020603050405020304" pitchFamily="18" charset="0"/>
              </a:rPr>
              <a:t>S</a:t>
            </a:r>
            <a:r>
              <a:rPr lang="en-US" sz="3200">
                <a:effectLst/>
                <a:latin typeface="Calibri" panose="020F0502020204030204" pitchFamily="34" charset="0"/>
                <a:ea typeface="Calibri" panose="020F0502020204030204" pitchFamily="34" charset="0"/>
                <a:cs typeface="Times New Roman" panose="02020603050405020304" pitchFamily="18" charset="0"/>
              </a:rPr>
              <a:t>elect </a:t>
            </a:r>
            <a:r>
              <a:rPr lang="en-US" sz="3200" err="1">
                <a:effectLst/>
                <a:latin typeface="Calibri" panose="020F0502020204030204" pitchFamily="34" charset="0"/>
                <a:ea typeface="Calibri" panose="020F0502020204030204" pitchFamily="34" charset="0"/>
                <a:cs typeface="Times New Roman" panose="02020603050405020304" pitchFamily="18" charset="0"/>
              </a:rPr>
              <a:t>Bookshare</a:t>
            </a:r>
            <a:r>
              <a:rPr lang="en-US" sz="3200">
                <a:effectLst/>
                <a:latin typeface="Calibri" panose="020F0502020204030204" pitchFamily="34" charset="0"/>
                <a:ea typeface="Calibri" panose="020F0502020204030204" pitchFamily="34" charset="0"/>
                <a:cs typeface="Times New Roman" panose="02020603050405020304" pitchFamily="18" charset="0"/>
              </a:rPr>
              <a:t> or NFB Newsline</a:t>
            </a:r>
          </a:p>
          <a:p>
            <a:r>
              <a:rPr lang="en-US" sz="3200">
                <a:effectLst/>
                <a:latin typeface="Calibri" panose="020F0502020204030204" pitchFamily="34" charset="0"/>
                <a:ea typeface="Calibri" panose="020F0502020204030204" pitchFamily="34" charset="0"/>
                <a:cs typeface="Times New Roman" panose="02020603050405020304" pitchFamily="18" charset="0"/>
              </a:rPr>
              <a:t>Use the categories or type in the search field</a:t>
            </a:r>
          </a:p>
          <a:p>
            <a:r>
              <a:rPr lang="en-US" sz="3200">
                <a:latin typeface="Calibri" panose="020F0502020204030204" pitchFamily="34" charset="0"/>
                <a:ea typeface="Calibri" panose="020F0502020204030204" pitchFamily="34" charset="0"/>
                <a:cs typeface="Times New Roman" panose="02020603050405020304" pitchFamily="18" charset="0"/>
              </a:rPr>
              <a:t>Browse and choose a book to download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r>
              <a:rPr lang="en-US" sz="3200">
                <a:effectLst/>
                <a:latin typeface="Calibri" panose="020F0502020204030204" pitchFamily="34" charset="0"/>
                <a:ea typeface="Calibri" panose="020F0502020204030204" pitchFamily="34" charset="0"/>
                <a:cs typeface="Times New Roman" panose="02020603050405020304" pitchFamily="18" charset="0"/>
              </a:rPr>
              <a:t>DAISY or BRF Books </a:t>
            </a:r>
          </a:p>
          <a:p>
            <a:r>
              <a:rPr lang="en-US" sz="3200">
                <a:latin typeface="Calibri" panose="020F0502020204030204" pitchFamily="34" charset="0"/>
                <a:cs typeface="Times New Roman" panose="02020603050405020304" pitchFamily="18" charset="0"/>
              </a:rPr>
              <a:t>Add bookmarks and highlights </a:t>
            </a:r>
            <a:endParaRPr lang="en-US" sz="3600"/>
          </a:p>
        </p:txBody>
      </p:sp>
    </p:spTree>
    <p:extLst>
      <p:ext uri="{BB962C8B-B14F-4D97-AF65-F5344CB8AC3E}">
        <p14:creationId xmlns:p14="http://schemas.microsoft.com/office/powerpoint/2010/main" val="4072036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8966-1686-47D6-852A-6EF903E23F0C}"/>
              </a:ext>
            </a:extLst>
          </p:cNvPr>
          <p:cNvSpPr>
            <a:spLocks noGrp="1"/>
          </p:cNvSpPr>
          <p:nvPr>
            <p:ph type="title"/>
          </p:nvPr>
        </p:nvSpPr>
        <p:spPr/>
        <p:txBody>
          <a:bodyPr/>
          <a:lstStyle/>
          <a:p>
            <a:r>
              <a:rPr lang="en-US"/>
              <a:t>Comments</a:t>
            </a:r>
          </a:p>
        </p:txBody>
      </p:sp>
      <p:sp>
        <p:nvSpPr>
          <p:cNvPr id="3" name="Content Placeholder 2">
            <a:extLst>
              <a:ext uri="{FF2B5EF4-FFF2-40B4-BE49-F238E27FC236}">
                <a16:creationId xmlns:a16="http://schemas.microsoft.com/office/drawing/2014/main" id="{09C3F543-BA7A-4CA1-B1CA-D111005B4E29}"/>
              </a:ext>
            </a:extLst>
          </p:cNvPr>
          <p:cNvSpPr>
            <a:spLocks noGrp="1"/>
          </p:cNvSpPr>
          <p:nvPr>
            <p:ph sz="quarter" idx="12"/>
          </p:nvPr>
        </p:nvSpPr>
        <p:spPr/>
        <p:txBody>
          <a:bodyPr>
            <a:normAutofit lnSpcReduction="10000"/>
          </a:bodyPr>
          <a:lstStyle/>
          <a:p>
            <a:r>
              <a:rPr lang="en-US" sz="2800"/>
              <a:t>This device does not print, plug it into a Windows PC or a Chromebook when it is at the Editor, and it will act as a Thumb Drive.</a:t>
            </a:r>
          </a:p>
          <a:p>
            <a:r>
              <a:rPr lang="en-US" sz="2800"/>
              <a:t>Plug this device in when it says Braille display in Terminal mode.  Do this before starting the screen reader.</a:t>
            </a:r>
          </a:p>
          <a:p>
            <a:r>
              <a:rPr lang="en-US" sz="2800"/>
              <a:t>Use File Explorer for the Windows PC or File Manager for Chromebook to transfer files.  File Manager should be taught early in instruction.</a:t>
            </a:r>
          </a:p>
          <a:p>
            <a:r>
              <a:rPr lang="en-US" sz="2800"/>
              <a:t>The APH Chameleon 20 &amp; APH Mantis Q40 require a 2.4 GHz Wi-Fi connection.</a:t>
            </a:r>
          </a:p>
        </p:txBody>
      </p:sp>
    </p:spTree>
    <p:extLst>
      <p:ext uri="{BB962C8B-B14F-4D97-AF65-F5344CB8AC3E}">
        <p14:creationId xmlns:p14="http://schemas.microsoft.com/office/powerpoint/2010/main" val="106900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FEE3-FC2E-40F5-8856-7C9616698A14}"/>
              </a:ext>
            </a:extLst>
          </p:cNvPr>
          <p:cNvSpPr>
            <a:spLocks noGrp="1"/>
          </p:cNvSpPr>
          <p:nvPr>
            <p:ph type="ctrTitle"/>
          </p:nvPr>
        </p:nvSpPr>
        <p:spPr/>
        <p:txBody>
          <a:bodyPr/>
          <a:lstStyle/>
          <a:p>
            <a:r>
              <a:rPr lang="en-US"/>
              <a:t>Connecting to devices</a:t>
            </a:r>
          </a:p>
        </p:txBody>
      </p:sp>
      <p:sp>
        <p:nvSpPr>
          <p:cNvPr id="3" name="Subtitle 2">
            <a:extLst>
              <a:ext uri="{FF2B5EF4-FFF2-40B4-BE49-F238E27FC236}">
                <a16:creationId xmlns:a16="http://schemas.microsoft.com/office/drawing/2014/main" id="{8626286A-4CF0-49D8-BA86-F2CC8979E9D7}"/>
              </a:ext>
            </a:extLst>
          </p:cNvPr>
          <p:cNvSpPr>
            <a:spLocks noGrp="1"/>
          </p:cNvSpPr>
          <p:nvPr>
            <p:ph type="subTitle" idx="1"/>
          </p:nvPr>
        </p:nvSpPr>
        <p:spPr>
          <a:xfrm>
            <a:off x="1324531" y="3458477"/>
            <a:ext cx="9888112" cy="461769"/>
          </a:xfrm>
        </p:spPr>
        <p:txBody>
          <a:bodyPr/>
          <a:lstStyle/>
          <a:p>
            <a:r>
              <a:rPr lang="en-US" dirty="0"/>
              <a:t>PC, Chromebook, iPad, iPhone, </a:t>
            </a:r>
            <a:r>
              <a:rPr lang="en-US" dirty="0" err="1"/>
              <a:t>Macbook</a:t>
            </a:r>
            <a:endParaRPr lang="en-US" dirty="0"/>
          </a:p>
        </p:txBody>
      </p:sp>
    </p:spTree>
    <p:extLst>
      <p:ext uri="{BB962C8B-B14F-4D97-AF65-F5344CB8AC3E}">
        <p14:creationId xmlns:p14="http://schemas.microsoft.com/office/powerpoint/2010/main" val="373413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88B1-653D-41EA-8A25-AC304518AB54}"/>
              </a:ext>
            </a:extLst>
          </p:cNvPr>
          <p:cNvSpPr>
            <a:spLocks noGrp="1"/>
          </p:cNvSpPr>
          <p:nvPr>
            <p:ph type="title"/>
          </p:nvPr>
        </p:nvSpPr>
        <p:spPr>
          <a:xfrm>
            <a:off x="1018268" y="782337"/>
            <a:ext cx="10348784" cy="867591"/>
          </a:xfrm>
        </p:spPr>
        <p:txBody>
          <a:bodyPr>
            <a:normAutofit fontScale="90000"/>
          </a:bodyPr>
          <a:lstStyle/>
          <a:p>
            <a:r>
              <a:rPr lang="en-US"/>
              <a:t>Connecting – Make Discoverable 	</a:t>
            </a:r>
            <a:br>
              <a:rPr lang="en-US"/>
            </a:br>
            <a:endParaRPr lang="en-US"/>
          </a:p>
        </p:txBody>
      </p:sp>
      <p:sp>
        <p:nvSpPr>
          <p:cNvPr id="3" name="Content Placeholder 2">
            <a:extLst>
              <a:ext uri="{FF2B5EF4-FFF2-40B4-BE49-F238E27FC236}">
                <a16:creationId xmlns:a16="http://schemas.microsoft.com/office/drawing/2014/main" id="{48619C5B-8D09-4F49-9DC5-A4D0077F41A4}"/>
              </a:ext>
            </a:extLst>
          </p:cNvPr>
          <p:cNvSpPr>
            <a:spLocks noGrp="1"/>
          </p:cNvSpPr>
          <p:nvPr>
            <p:ph sz="quarter" idx="12"/>
          </p:nvPr>
        </p:nvSpPr>
        <p:spPr>
          <a:xfrm>
            <a:off x="1018268" y="1721708"/>
            <a:ext cx="10348784" cy="3917092"/>
          </a:xfrm>
        </p:spPr>
        <p:txBody>
          <a:bodyPr>
            <a:normAutofit/>
          </a:bodyPr>
          <a:lstStyle/>
          <a:p>
            <a:r>
              <a:rPr lang="en-US" sz="3200"/>
              <a:t>Press Home key on Mantis or Chameleon</a:t>
            </a:r>
          </a:p>
          <a:p>
            <a:r>
              <a:rPr lang="en-US" sz="3200"/>
              <a:t>Press T for Terminal and Enter</a:t>
            </a:r>
          </a:p>
          <a:p>
            <a:r>
              <a:rPr lang="en-US" sz="3200"/>
              <a:t>Press A and Enter on Add Bluetooth Device</a:t>
            </a:r>
          </a:p>
          <a:p>
            <a:r>
              <a:rPr lang="en-US" sz="3200"/>
              <a:t>Your device is now discoverable</a:t>
            </a:r>
          </a:p>
          <a:p>
            <a:endParaRPr lang="en-US" sz="3200"/>
          </a:p>
          <a:p>
            <a:r>
              <a:rPr lang="en-US" sz="3200"/>
              <a:t> </a:t>
            </a:r>
          </a:p>
        </p:txBody>
      </p:sp>
    </p:spTree>
    <p:extLst>
      <p:ext uri="{BB962C8B-B14F-4D97-AF65-F5344CB8AC3E}">
        <p14:creationId xmlns:p14="http://schemas.microsoft.com/office/powerpoint/2010/main" val="83978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6908-0DDF-4B96-8464-3E5C412BBB4D}"/>
              </a:ext>
            </a:extLst>
          </p:cNvPr>
          <p:cNvSpPr>
            <a:spLocks noGrp="1"/>
          </p:cNvSpPr>
          <p:nvPr>
            <p:ph type="title"/>
          </p:nvPr>
        </p:nvSpPr>
        <p:spPr/>
        <p:txBody>
          <a:bodyPr/>
          <a:lstStyle/>
          <a:p>
            <a:r>
              <a:rPr lang="en-US"/>
              <a:t>Windows/JAWS or NVDA</a:t>
            </a:r>
          </a:p>
        </p:txBody>
      </p:sp>
      <p:sp>
        <p:nvSpPr>
          <p:cNvPr id="3" name="Content Placeholder 2">
            <a:extLst>
              <a:ext uri="{FF2B5EF4-FFF2-40B4-BE49-F238E27FC236}">
                <a16:creationId xmlns:a16="http://schemas.microsoft.com/office/drawing/2014/main" id="{A18F8FF8-09C2-4F41-9362-D80FD89B9157}"/>
              </a:ext>
            </a:extLst>
          </p:cNvPr>
          <p:cNvSpPr>
            <a:spLocks noGrp="1"/>
          </p:cNvSpPr>
          <p:nvPr>
            <p:ph sz="quarter" idx="12"/>
          </p:nvPr>
        </p:nvSpPr>
        <p:spPr/>
        <p:txBody>
          <a:bodyPr>
            <a:normAutofit lnSpcReduction="10000"/>
          </a:bodyPr>
          <a:lstStyle/>
          <a:p>
            <a:r>
              <a:rPr lang="en-US" dirty="0"/>
              <a:t>USB to USB C Cable</a:t>
            </a:r>
          </a:p>
          <a:p>
            <a:r>
              <a:rPr lang="en-US" dirty="0"/>
              <a:t>Bluetooth </a:t>
            </a:r>
          </a:p>
          <a:p>
            <a:pPr lvl="1"/>
            <a:r>
              <a:rPr lang="en-US" dirty="0"/>
              <a:t>Put Mantis in discovery mode </a:t>
            </a:r>
          </a:p>
          <a:p>
            <a:pPr lvl="1"/>
            <a:r>
              <a:rPr lang="en-US" dirty="0"/>
              <a:t>Win, type Bluetooth, enter on Bluetooth &amp; other devices</a:t>
            </a:r>
          </a:p>
          <a:p>
            <a:pPr lvl="1"/>
            <a:r>
              <a:rPr lang="en-US" dirty="0"/>
              <a:t>Toggle Bluetooth on</a:t>
            </a:r>
          </a:p>
          <a:p>
            <a:pPr lvl="1"/>
            <a:r>
              <a:rPr lang="en-US" dirty="0"/>
              <a:t>Choose Mouse, Keyboard, &amp; Pen</a:t>
            </a:r>
          </a:p>
          <a:p>
            <a:pPr lvl="1"/>
            <a:r>
              <a:rPr lang="en-US" dirty="0"/>
              <a:t>Select APH Mantis Q40 </a:t>
            </a:r>
            <a:r>
              <a:rPr lang="en-US" dirty="0" err="1"/>
              <a:t>xxxxxxxx</a:t>
            </a:r>
            <a:endParaRPr lang="en-US" dirty="0"/>
          </a:p>
          <a:p>
            <a:r>
              <a:rPr lang="en-US" dirty="0"/>
              <a:t>Configure APH in the Braille Device Manager in JAWS</a:t>
            </a:r>
          </a:p>
        </p:txBody>
      </p:sp>
    </p:spTree>
    <p:extLst>
      <p:ext uri="{BB962C8B-B14F-4D97-AF65-F5344CB8AC3E}">
        <p14:creationId xmlns:p14="http://schemas.microsoft.com/office/powerpoint/2010/main" val="4188792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6C70-22C4-4768-BB38-219BDCDFC02D}"/>
              </a:ext>
            </a:extLst>
          </p:cNvPr>
          <p:cNvSpPr>
            <a:spLocks noGrp="1"/>
          </p:cNvSpPr>
          <p:nvPr>
            <p:ph type="title"/>
          </p:nvPr>
        </p:nvSpPr>
        <p:spPr/>
        <p:txBody>
          <a:bodyPr/>
          <a:lstStyle/>
          <a:p>
            <a:r>
              <a:rPr lang="en-US"/>
              <a:t>Complete the Connection </a:t>
            </a:r>
          </a:p>
        </p:txBody>
      </p:sp>
      <p:sp>
        <p:nvSpPr>
          <p:cNvPr id="3" name="Content Placeholder 2">
            <a:extLst>
              <a:ext uri="{FF2B5EF4-FFF2-40B4-BE49-F238E27FC236}">
                <a16:creationId xmlns:a16="http://schemas.microsoft.com/office/drawing/2014/main" id="{77EBF3AE-83A4-4F26-9587-A5AFC70E295D}"/>
              </a:ext>
            </a:extLst>
          </p:cNvPr>
          <p:cNvSpPr>
            <a:spLocks noGrp="1"/>
          </p:cNvSpPr>
          <p:nvPr>
            <p:ph sz="quarter" idx="12"/>
          </p:nvPr>
        </p:nvSpPr>
        <p:spPr/>
        <p:txBody>
          <a:bodyPr/>
          <a:lstStyle/>
          <a:p>
            <a:r>
              <a:rPr lang="en-US" sz="2800"/>
              <a:t>Press Home key on Mantis or Chameleon</a:t>
            </a:r>
          </a:p>
          <a:p>
            <a:r>
              <a:rPr lang="en-US" sz="2800"/>
              <a:t>Press T for Terminal and press enter</a:t>
            </a:r>
          </a:p>
          <a:p>
            <a:r>
              <a:rPr lang="en-US" sz="2800"/>
              <a:t>Press Enter on Connected Devices</a:t>
            </a:r>
          </a:p>
          <a:p>
            <a:r>
              <a:rPr lang="en-US" sz="2800"/>
              <a:t>Arrow down to your device’s named and press Enter</a:t>
            </a:r>
          </a:p>
          <a:p>
            <a:r>
              <a:rPr lang="en-US" sz="2800"/>
              <a:t>You should now be connected</a:t>
            </a:r>
          </a:p>
          <a:p>
            <a:endParaRPr lang="en-US"/>
          </a:p>
        </p:txBody>
      </p:sp>
    </p:spTree>
    <p:extLst>
      <p:ext uri="{BB962C8B-B14F-4D97-AF65-F5344CB8AC3E}">
        <p14:creationId xmlns:p14="http://schemas.microsoft.com/office/powerpoint/2010/main" val="428847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AB32-6945-0542-AE89-64F6673770D3}"/>
              </a:ext>
            </a:extLst>
          </p:cNvPr>
          <p:cNvSpPr>
            <a:spLocks noGrp="1"/>
          </p:cNvSpPr>
          <p:nvPr>
            <p:ph type="title"/>
          </p:nvPr>
        </p:nvSpPr>
        <p:spPr>
          <a:xfrm>
            <a:off x="841038" y="1401000"/>
            <a:ext cx="3932237" cy="1831298"/>
          </a:xfrm>
        </p:spPr>
        <p:txBody>
          <a:bodyPr>
            <a:normAutofit fontScale="90000"/>
          </a:bodyPr>
          <a:lstStyle/>
          <a:p>
            <a:r>
              <a:rPr lang="en-US" sz="2800" dirty="0"/>
              <a:t>Bruce McClanahan Assistive Technology Specialist</a:t>
            </a:r>
            <a:br>
              <a:rPr lang="en-US" sz="2800" dirty="0"/>
            </a:br>
            <a:r>
              <a:rPr lang="en-US" sz="2800" dirty="0"/>
              <a:t>WA State School for the Blind</a:t>
            </a:r>
          </a:p>
        </p:txBody>
      </p:sp>
      <p:pic>
        <p:nvPicPr>
          <p:cNvPr id="6" name="Picture Placeholder 5" descr="picture of Bruce wearing glasses and a blue checked shirt&#10;&#10;">
            <a:extLst>
              <a:ext uri="{FF2B5EF4-FFF2-40B4-BE49-F238E27FC236}">
                <a16:creationId xmlns:a16="http://schemas.microsoft.com/office/drawing/2014/main" id="{5ED5B2FD-BB67-4784-8C5C-4A166882026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870" b="5870"/>
          <a:stretch>
            <a:fillRect/>
          </a:stretch>
        </p:blipFill>
        <p:spPr/>
      </p:pic>
    </p:spTree>
    <p:extLst>
      <p:ext uri="{BB962C8B-B14F-4D97-AF65-F5344CB8AC3E}">
        <p14:creationId xmlns:p14="http://schemas.microsoft.com/office/powerpoint/2010/main" val="2051640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AFDD-F0DF-4601-B663-F79C51BAD2ED}"/>
              </a:ext>
            </a:extLst>
          </p:cNvPr>
          <p:cNvSpPr>
            <a:spLocks noGrp="1"/>
          </p:cNvSpPr>
          <p:nvPr>
            <p:ph type="title"/>
          </p:nvPr>
        </p:nvSpPr>
        <p:spPr>
          <a:xfrm>
            <a:off x="1048558" y="782337"/>
            <a:ext cx="10348784" cy="867591"/>
          </a:xfrm>
        </p:spPr>
        <p:txBody>
          <a:bodyPr>
            <a:normAutofit fontScale="90000"/>
          </a:bodyPr>
          <a:lstStyle/>
          <a:p>
            <a:r>
              <a:rPr lang="en-US"/>
              <a:t>Connecting to IOS Device </a:t>
            </a:r>
            <a:br>
              <a:rPr lang="en-US"/>
            </a:br>
            <a:endParaRPr lang="en-US"/>
          </a:p>
        </p:txBody>
      </p:sp>
      <p:sp>
        <p:nvSpPr>
          <p:cNvPr id="3" name="Content Placeholder 2">
            <a:extLst>
              <a:ext uri="{FF2B5EF4-FFF2-40B4-BE49-F238E27FC236}">
                <a16:creationId xmlns:a16="http://schemas.microsoft.com/office/drawing/2014/main" id="{B1B031B8-5298-41C5-B15E-0477EE85EAB3}"/>
              </a:ext>
            </a:extLst>
          </p:cNvPr>
          <p:cNvSpPr>
            <a:spLocks noGrp="1"/>
          </p:cNvSpPr>
          <p:nvPr>
            <p:ph sz="quarter" idx="12"/>
          </p:nvPr>
        </p:nvSpPr>
        <p:spPr/>
        <p:txBody>
          <a:bodyPr>
            <a:normAutofit lnSpcReduction="10000"/>
          </a:bodyPr>
          <a:lstStyle/>
          <a:p>
            <a:r>
              <a:rPr lang="en-US"/>
              <a:t>Make your device discoverable </a:t>
            </a:r>
          </a:p>
          <a:p>
            <a:r>
              <a:rPr lang="en-US"/>
              <a:t>On iPad activate </a:t>
            </a:r>
            <a:r>
              <a:rPr lang="en-US" err="1"/>
              <a:t>VoiceOver</a:t>
            </a:r>
            <a:endParaRPr lang="en-US"/>
          </a:p>
          <a:p>
            <a:r>
              <a:rPr lang="en-US"/>
              <a:t>In settings, Bluetooth and tap on your APH device</a:t>
            </a:r>
          </a:p>
          <a:p>
            <a:r>
              <a:rPr lang="en-US"/>
              <a:t>Press Home key on Mantis or Chameleon</a:t>
            </a:r>
          </a:p>
          <a:p>
            <a:r>
              <a:rPr lang="en-US"/>
              <a:t>Press T for Terminal and press enter</a:t>
            </a:r>
          </a:p>
          <a:p>
            <a:r>
              <a:rPr lang="en-US"/>
              <a:t>Press Enter on Connected Devices</a:t>
            </a:r>
          </a:p>
          <a:p>
            <a:r>
              <a:rPr lang="en-US"/>
              <a:t>Arrow down to your device’s named and press Enter</a:t>
            </a:r>
          </a:p>
          <a:p>
            <a:r>
              <a:rPr lang="en-US"/>
              <a:t>You should now be connected</a:t>
            </a:r>
          </a:p>
          <a:p>
            <a:endParaRPr lang="en-US"/>
          </a:p>
        </p:txBody>
      </p:sp>
    </p:spTree>
    <p:extLst>
      <p:ext uri="{BB962C8B-B14F-4D97-AF65-F5344CB8AC3E}">
        <p14:creationId xmlns:p14="http://schemas.microsoft.com/office/powerpoint/2010/main" val="323089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63BC-4595-4662-A51E-5C6F0AD1C26E}"/>
              </a:ext>
            </a:extLst>
          </p:cNvPr>
          <p:cNvSpPr>
            <a:spLocks noGrp="1"/>
          </p:cNvSpPr>
          <p:nvPr>
            <p:ph type="title"/>
          </p:nvPr>
        </p:nvSpPr>
        <p:spPr/>
        <p:txBody>
          <a:bodyPr/>
          <a:lstStyle/>
          <a:p>
            <a:r>
              <a:rPr lang="en-US"/>
              <a:t>Predictive Text </a:t>
            </a:r>
          </a:p>
        </p:txBody>
      </p:sp>
      <p:sp>
        <p:nvSpPr>
          <p:cNvPr id="3" name="Content Placeholder 2">
            <a:extLst>
              <a:ext uri="{FF2B5EF4-FFF2-40B4-BE49-F238E27FC236}">
                <a16:creationId xmlns:a16="http://schemas.microsoft.com/office/drawing/2014/main" id="{4909B7CC-1D1E-4410-B8D4-3B60494217B7}"/>
              </a:ext>
            </a:extLst>
          </p:cNvPr>
          <p:cNvSpPr>
            <a:spLocks noGrp="1"/>
          </p:cNvSpPr>
          <p:nvPr>
            <p:ph sz="quarter" idx="12"/>
          </p:nvPr>
        </p:nvSpPr>
        <p:spPr/>
        <p:txBody>
          <a:bodyPr>
            <a:normAutofit/>
          </a:bodyPr>
          <a:lstStyle/>
          <a:p>
            <a:r>
              <a:rPr lang="en-US" sz="3200"/>
              <a:t>On iPads </a:t>
            </a:r>
          </a:p>
          <a:p>
            <a:r>
              <a:rPr lang="en-US" sz="3200"/>
              <a:t>IA Writer</a:t>
            </a:r>
          </a:p>
          <a:p>
            <a:r>
              <a:rPr lang="en-US" sz="3200"/>
              <a:t>Enter text field </a:t>
            </a:r>
          </a:p>
          <a:p>
            <a:r>
              <a:rPr lang="en-US" sz="3200"/>
              <a:t>Shift braille cursor focus to predictive text suggestions</a:t>
            </a:r>
          </a:p>
          <a:p>
            <a:r>
              <a:rPr lang="en-US" sz="3200"/>
              <a:t>Press enter on the word that you wish to insert</a:t>
            </a:r>
          </a:p>
          <a:p>
            <a:r>
              <a:rPr lang="en-US" sz="3200"/>
              <a:t>	</a:t>
            </a:r>
          </a:p>
        </p:txBody>
      </p:sp>
    </p:spTree>
    <p:extLst>
      <p:ext uri="{BB962C8B-B14F-4D97-AF65-F5344CB8AC3E}">
        <p14:creationId xmlns:p14="http://schemas.microsoft.com/office/powerpoint/2010/main" val="2354400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9181-AE87-4BF5-BDC6-88D29C003825}"/>
              </a:ext>
            </a:extLst>
          </p:cNvPr>
          <p:cNvSpPr>
            <a:spLocks noGrp="1"/>
          </p:cNvSpPr>
          <p:nvPr>
            <p:ph type="title"/>
          </p:nvPr>
        </p:nvSpPr>
        <p:spPr/>
        <p:txBody>
          <a:bodyPr/>
          <a:lstStyle/>
          <a:p>
            <a:r>
              <a:rPr lang="en-US" dirty="0"/>
              <a:t>Chromebook/ChromeVox</a:t>
            </a:r>
          </a:p>
        </p:txBody>
      </p:sp>
      <p:sp>
        <p:nvSpPr>
          <p:cNvPr id="3" name="Content Placeholder 2">
            <a:extLst>
              <a:ext uri="{FF2B5EF4-FFF2-40B4-BE49-F238E27FC236}">
                <a16:creationId xmlns:a16="http://schemas.microsoft.com/office/drawing/2014/main" id="{D36C1C7F-46F9-4FE2-A353-610CC7187E2C}"/>
              </a:ext>
            </a:extLst>
          </p:cNvPr>
          <p:cNvSpPr>
            <a:spLocks noGrp="1"/>
          </p:cNvSpPr>
          <p:nvPr>
            <p:ph sz="quarter" idx="12"/>
          </p:nvPr>
        </p:nvSpPr>
        <p:spPr/>
        <p:txBody>
          <a:bodyPr>
            <a:normAutofit/>
          </a:bodyPr>
          <a:lstStyle/>
          <a:p>
            <a:r>
              <a:rPr lang="en-US" sz="3200" dirty="0"/>
              <a:t>The Mantis works with ChromeVox very well</a:t>
            </a:r>
          </a:p>
          <a:p>
            <a:r>
              <a:rPr lang="en-US" sz="3200" dirty="0"/>
              <a:t>Use the USB cable for best connection</a:t>
            </a:r>
          </a:p>
          <a:p>
            <a:r>
              <a:rPr lang="en-US" sz="3200" dirty="0" err="1"/>
              <a:t>Capslock</a:t>
            </a:r>
            <a:r>
              <a:rPr lang="en-US" sz="3200" dirty="0"/>
              <a:t> key becomes Search key </a:t>
            </a:r>
          </a:p>
        </p:txBody>
      </p:sp>
    </p:spTree>
    <p:extLst>
      <p:ext uri="{BB962C8B-B14F-4D97-AF65-F5344CB8AC3E}">
        <p14:creationId xmlns:p14="http://schemas.microsoft.com/office/powerpoint/2010/main" val="397857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53CF-90BF-4DD5-A492-67F86BBE1360}"/>
              </a:ext>
            </a:extLst>
          </p:cNvPr>
          <p:cNvSpPr>
            <a:spLocks noGrp="1"/>
          </p:cNvSpPr>
          <p:nvPr>
            <p:ph type="title"/>
          </p:nvPr>
        </p:nvSpPr>
        <p:spPr/>
        <p:txBody>
          <a:bodyPr/>
          <a:lstStyle/>
          <a:p>
            <a:r>
              <a:rPr lang="en-US"/>
              <a:t>Quick Tips</a:t>
            </a:r>
          </a:p>
        </p:txBody>
      </p:sp>
      <p:sp>
        <p:nvSpPr>
          <p:cNvPr id="3" name="Content Placeholder 2">
            <a:extLst>
              <a:ext uri="{FF2B5EF4-FFF2-40B4-BE49-F238E27FC236}">
                <a16:creationId xmlns:a16="http://schemas.microsoft.com/office/drawing/2014/main" id="{0D25BD3E-011C-4BC7-A324-4B2375BE4D82}"/>
              </a:ext>
            </a:extLst>
          </p:cNvPr>
          <p:cNvSpPr>
            <a:spLocks noGrp="1"/>
          </p:cNvSpPr>
          <p:nvPr>
            <p:ph sz="quarter" idx="12"/>
          </p:nvPr>
        </p:nvSpPr>
        <p:spPr/>
        <p:txBody>
          <a:bodyPr vert="horz" lIns="91440" tIns="45720" rIns="91440" bIns="45720" rtlCol="0" anchor="t">
            <a:normAutofit lnSpcReduction="10000"/>
          </a:bodyPr>
          <a:lstStyle/>
          <a:p>
            <a:r>
              <a:rPr lang="en-US">
                <a:latin typeface="Helvetica"/>
                <a:cs typeface="Helvetica"/>
              </a:rPr>
              <a:t>1. Context Menu (right click) </a:t>
            </a:r>
            <a:endParaRPr lang="en-US"/>
          </a:p>
          <a:p>
            <a:pPr marL="1143000" lvl="1" indent="-457200"/>
            <a:r>
              <a:rPr lang="en-US"/>
              <a:t>Space M for Chameleon</a:t>
            </a:r>
          </a:p>
          <a:p>
            <a:pPr marL="1143000" lvl="1" indent="-457200"/>
            <a:r>
              <a:rPr lang="en-US"/>
              <a:t>Ctrl M for Mantis</a:t>
            </a:r>
          </a:p>
          <a:p>
            <a:r>
              <a:rPr lang="en-US">
                <a:latin typeface="Helvetica"/>
                <a:cs typeface="Helvetica"/>
              </a:rPr>
              <a:t>2. Use the Braille Viewer in JAWS to see what is on the students display in print and </a:t>
            </a:r>
            <a:r>
              <a:rPr lang="en-US" err="1">
                <a:latin typeface="Helvetica"/>
                <a:cs typeface="Helvetica"/>
              </a:rPr>
              <a:t>SimBraille</a:t>
            </a:r>
            <a:r>
              <a:rPr lang="en-US">
                <a:latin typeface="Helvetica"/>
                <a:cs typeface="Helvetica"/>
              </a:rPr>
              <a:t> on the screen</a:t>
            </a:r>
          </a:p>
          <a:p>
            <a:pPr marL="1143000" lvl="1" indent="-457200"/>
            <a:r>
              <a:rPr lang="en-US"/>
              <a:t>Go to Utilities, Braille and Text Viewer, Enable Braille Viewer</a:t>
            </a:r>
            <a:endParaRPr lang="en-US">
              <a:cs typeface="Helvetica"/>
            </a:endParaRPr>
          </a:p>
          <a:p>
            <a:pPr marL="1143000" lvl="1" indent="-457200"/>
            <a:r>
              <a:rPr lang="en-US" err="1">
                <a:latin typeface="Helvetica"/>
                <a:cs typeface="Helvetica"/>
              </a:rPr>
              <a:t>Insert+Space</a:t>
            </a:r>
            <a:r>
              <a:rPr lang="en-US">
                <a:latin typeface="Helvetica"/>
                <a:cs typeface="Helvetica"/>
              </a:rPr>
              <a:t>, B, B</a:t>
            </a:r>
          </a:p>
          <a:p>
            <a:pPr marL="1143000" lvl="1" indent="-457200"/>
            <a:r>
              <a:rPr lang="en-US"/>
              <a:t>Or say "Sharky, start Braille Viewer"</a:t>
            </a:r>
          </a:p>
          <a:p>
            <a:endParaRPr lang="en-US"/>
          </a:p>
        </p:txBody>
      </p:sp>
    </p:spTree>
    <p:extLst>
      <p:ext uri="{BB962C8B-B14F-4D97-AF65-F5344CB8AC3E}">
        <p14:creationId xmlns:p14="http://schemas.microsoft.com/office/powerpoint/2010/main" val="1843118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FA40-BE53-4F01-B4EC-63F92C993651}"/>
              </a:ext>
            </a:extLst>
          </p:cNvPr>
          <p:cNvSpPr>
            <a:spLocks noGrp="1"/>
          </p:cNvSpPr>
          <p:nvPr>
            <p:ph type="title"/>
          </p:nvPr>
        </p:nvSpPr>
        <p:spPr/>
        <p:txBody>
          <a:bodyPr>
            <a:normAutofit fontScale="90000"/>
          </a:bodyPr>
          <a:lstStyle/>
          <a:p>
            <a:r>
              <a:rPr lang="en-US"/>
              <a:t>Resources and Reach out!</a:t>
            </a:r>
            <a:br>
              <a:rPr lang="en-US"/>
            </a:br>
            <a:endParaRPr lang="en-US"/>
          </a:p>
        </p:txBody>
      </p:sp>
      <p:sp>
        <p:nvSpPr>
          <p:cNvPr id="3" name="Content Placeholder 2">
            <a:extLst>
              <a:ext uri="{FF2B5EF4-FFF2-40B4-BE49-F238E27FC236}">
                <a16:creationId xmlns:a16="http://schemas.microsoft.com/office/drawing/2014/main" id="{50E2BD83-F091-49D0-BF35-E0B572A80778}"/>
              </a:ext>
            </a:extLst>
          </p:cNvPr>
          <p:cNvSpPr>
            <a:spLocks noGrp="1"/>
          </p:cNvSpPr>
          <p:nvPr>
            <p:ph sz="quarter" idx="12"/>
          </p:nvPr>
        </p:nvSpPr>
        <p:spPr>
          <a:xfrm>
            <a:off x="641131" y="1397876"/>
            <a:ext cx="11067393" cy="4561490"/>
          </a:xfrm>
        </p:spPr>
        <p:txBody>
          <a:bodyPr>
            <a:normAutofit fontScale="92500" lnSpcReduction="20000"/>
          </a:bodyPr>
          <a:lstStyle/>
          <a:p>
            <a:pPr marL="685800" marR="0">
              <a:spcBef>
                <a:spcPts val="0"/>
              </a:spcBef>
              <a:spcAft>
                <a:spcPts val="0"/>
              </a:spcAft>
            </a:pPr>
            <a:r>
              <a:rPr lang="en-US" sz="3200">
                <a:effectLst/>
                <a:latin typeface="Calibri" panose="020F0502020204030204" pitchFamily="34" charset="0"/>
                <a:hlinkClick r:id="rId3"/>
              </a:rPr>
              <a:t>Link to APH Chameleon 20 Webpage </a:t>
            </a:r>
            <a:endParaRPr lang="en-US" sz="3200">
              <a:effectLst/>
              <a:latin typeface="Calibri" panose="020F0502020204030204" pitchFamily="34" charset="0"/>
            </a:endParaRPr>
          </a:p>
          <a:p>
            <a:pPr marL="685800" marR="0">
              <a:spcBef>
                <a:spcPts val="0"/>
              </a:spcBef>
              <a:spcAft>
                <a:spcPts val="0"/>
              </a:spcAft>
            </a:pPr>
            <a:r>
              <a:rPr lang="en-US" sz="3200">
                <a:latin typeface="Calibri" panose="020F0502020204030204" pitchFamily="34" charset="0"/>
                <a:hlinkClick r:id="rId4"/>
              </a:rPr>
              <a:t>Link to APH Mantis Q40 Webpage</a:t>
            </a:r>
            <a:r>
              <a:rPr lang="en-US" sz="3200">
                <a:latin typeface="Calibri" panose="020F0502020204030204" pitchFamily="34" charset="0"/>
              </a:rPr>
              <a:t> </a:t>
            </a:r>
            <a:endParaRPr lang="en-US" sz="3200">
              <a:effectLst/>
              <a:latin typeface="Calibri" panose="020F0502020204030204" pitchFamily="34" charset="0"/>
            </a:endParaRPr>
          </a:p>
          <a:p>
            <a:pPr marL="685800" marR="0">
              <a:spcBef>
                <a:spcPts val="0"/>
              </a:spcBef>
              <a:spcAft>
                <a:spcPts val="0"/>
              </a:spcAft>
            </a:pPr>
            <a:r>
              <a:rPr lang="en-US" sz="3200">
                <a:latin typeface="Calibri" panose="020F0502020204030204" pitchFamily="34" charset="0"/>
                <a:hlinkClick r:id="rId5"/>
              </a:rPr>
              <a:t>Link to list of Resources </a:t>
            </a:r>
          </a:p>
          <a:p>
            <a:pPr marL="685800" marR="0">
              <a:spcBef>
                <a:spcPts val="0"/>
              </a:spcBef>
              <a:spcAft>
                <a:spcPts val="0"/>
              </a:spcAft>
            </a:pPr>
            <a:r>
              <a:rPr lang="en-US" sz="3200">
                <a:latin typeface="Calibri" panose="020F0502020204030204" pitchFamily="34" charset="0"/>
                <a:hlinkClick r:id="rId5"/>
              </a:rPr>
              <a:t>Link to Braille Display Comparison Chart </a:t>
            </a:r>
            <a:r>
              <a:rPr lang="en-US" sz="3200">
                <a:latin typeface="Calibri" panose="020F0502020204030204" pitchFamily="34" charset="0"/>
              </a:rPr>
              <a:t> </a:t>
            </a:r>
            <a:endParaRPr lang="en-US" sz="3200">
              <a:effectLst/>
              <a:latin typeface="Calibri" panose="020F0502020204030204" pitchFamily="34" charset="0"/>
            </a:endParaRPr>
          </a:p>
          <a:p>
            <a:pPr marL="685800">
              <a:spcBef>
                <a:spcPts val="0"/>
              </a:spcBef>
            </a:pPr>
            <a:r>
              <a:rPr lang="en-US" sz="3200">
                <a:latin typeface="Calibri" panose="020F0502020204030204" pitchFamily="34" charset="0"/>
                <a:hlinkClick r:id="rId6" action="ppaction://hlinkfile"/>
              </a:rPr>
              <a:t>Link to Downloading and Marking Up Books</a:t>
            </a:r>
            <a:endParaRPr lang="en-US" sz="3200">
              <a:latin typeface="Calibri" panose="020F0502020204030204" pitchFamily="34" charset="0"/>
            </a:endParaRPr>
          </a:p>
          <a:p>
            <a:pPr marL="685800" marR="0">
              <a:spcBef>
                <a:spcPts val="0"/>
              </a:spcBef>
              <a:spcAft>
                <a:spcPts val="0"/>
              </a:spcAft>
            </a:pPr>
            <a:r>
              <a:rPr lang="en-US" sz="3200">
                <a:effectLst/>
                <a:latin typeface="Calibri" panose="020F0502020204030204" pitchFamily="34" charset="0"/>
                <a:hlinkClick r:id="rId7"/>
              </a:rPr>
              <a:t>Link to NFB Newsline with the Mantis and Chameleon </a:t>
            </a:r>
            <a:endParaRPr lang="en-US" sz="3200">
              <a:effectLst/>
              <a:latin typeface="Calibri" panose="020F0502020204030204" pitchFamily="34" charset="0"/>
            </a:endParaRPr>
          </a:p>
          <a:p>
            <a:pPr marL="685800" marR="0">
              <a:spcBef>
                <a:spcPts val="0"/>
              </a:spcBef>
              <a:spcAft>
                <a:spcPts val="0"/>
              </a:spcAft>
            </a:pPr>
            <a:r>
              <a:rPr lang="en-US" sz="3200">
                <a:effectLst/>
                <a:latin typeface="Calibri" panose="020F0502020204030204" pitchFamily="34" charset="0"/>
                <a:hlinkClick r:id="rId8"/>
              </a:rPr>
              <a:t>Link for Mantis Hotkeys doc </a:t>
            </a:r>
            <a:endParaRPr lang="en-US" sz="3200">
              <a:effectLst/>
              <a:latin typeface="Calibri" panose="020F0502020204030204" pitchFamily="34" charset="0"/>
            </a:endParaRPr>
          </a:p>
          <a:p>
            <a:pPr marL="685800" marR="0">
              <a:spcBef>
                <a:spcPts val="0"/>
              </a:spcBef>
              <a:spcAft>
                <a:spcPts val="0"/>
              </a:spcAft>
            </a:pPr>
            <a:r>
              <a:rPr lang="en-US" sz="3200">
                <a:effectLst/>
                <a:latin typeface="Calibri" panose="020F0502020204030204" pitchFamily="34" charset="0"/>
                <a:hlinkClick r:id="rId9"/>
              </a:rPr>
              <a:t>Link for IOS Mantis Hotkeys</a:t>
            </a:r>
          </a:p>
          <a:p>
            <a:pPr marL="685800" marR="0">
              <a:spcBef>
                <a:spcPts val="0"/>
              </a:spcBef>
              <a:spcAft>
                <a:spcPts val="0"/>
              </a:spcAft>
            </a:pPr>
            <a:r>
              <a:rPr lang="en-US" sz="3200">
                <a:effectLst/>
                <a:latin typeface="Calibri" panose="020F0502020204030204" pitchFamily="34" charset="0"/>
                <a:hlinkClick r:id="rId9"/>
              </a:rPr>
              <a:t>Link to </a:t>
            </a:r>
            <a:r>
              <a:rPr lang="en-US" sz="3200" err="1">
                <a:effectLst/>
                <a:latin typeface="Calibri" panose="020F0502020204030204" pitchFamily="34" charset="0"/>
                <a:hlinkClick r:id="rId9"/>
              </a:rPr>
              <a:t>Chromvox</a:t>
            </a:r>
            <a:r>
              <a:rPr lang="en-US" sz="3200">
                <a:effectLst/>
                <a:latin typeface="Calibri" panose="020F0502020204030204" pitchFamily="34" charset="0"/>
                <a:hlinkClick r:id="rId9"/>
              </a:rPr>
              <a:t> Hotkeys QWERTY</a:t>
            </a:r>
          </a:p>
          <a:p>
            <a:pPr marL="685800" marR="0">
              <a:spcBef>
                <a:spcPts val="0"/>
              </a:spcBef>
              <a:spcAft>
                <a:spcPts val="0"/>
              </a:spcAft>
            </a:pPr>
            <a:r>
              <a:rPr lang="en-US" sz="3200">
                <a:effectLst/>
                <a:latin typeface="Calibri" panose="020F0502020204030204" pitchFamily="34" charset="0"/>
                <a:hlinkClick r:id="rId9"/>
              </a:rPr>
              <a:t>Link for Chameleon Hotkeys doc</a:t>
            </a:r>
            <a:endParaRPr lang="en-US" sz="3200">
              <a:latin typeface="Calibri" panose="020F0502020204030204" pitchFamily="34" charset="0"/>
            </a:endParaRPr>
          </a:p>
          <a:p>
            <a:pPr marL="685800" marR="0">
              <a:spcBef>
                <a:spcPts val="0"/>
              </a:spcBef>
              <a:spcAft>
                <a:spcPts val="0"/>
              </a:spcAft>
            </a:pPr>
            <a:r>
              <a:rPr lang="en-US" sz="3200">
                <a:effectLst/>
                <a:latin typeface="Calibri" panose="020F0502020204030204" pitchFamily="34" charset="0"/>
                <a:hlinkClick r:id="rId10"/>
              </a:rPr>
              <a:t>Link to </a:t>
            </a:r>
            <a:r>
              <a:rPr lang="en-US" sz="3200">
                <a:latin typeface="Calibri" panose="020F0502020204030204" pitchFamily="34" charset="0"/>
                <a:hlinkClick r:id="rId10"/>
              </a:rPr>
              <a:t>IOS Chameleon Hotkeys </a:t>
            </a:r>
            <a:endParaRPr lang="en-US" sz="3200">
              <a:effectLst/>
              <a:latin typeface="Calibri" panose="020F0502020204030204" pitchFamily="34" charset="0"/>
            </a:endParaRPr>
          </a:p>
          <a:p>
            <a:pPr marL="685800" marR="0">
              <a:spcBef>
                <a:spcPts val="0"/>
              </a:spcBef>
              <a:spcAft>
                <a:spcPts val="0"/>
              </a:spcAft>
            </a:pPr>
            <a:r>
              <a:rPr lang="en-US" sz="3200">
                <a:effectLst/>
                <a:latin typeface="Calibri" panose="020F0502020204030204" pitchFamily="34" charset="0"/>
                <a:hlinkClick r:id="rId11"/>
              </a:rPr>
              <a:t>Link for Mantis and Chameleon User Group </a:t>
            </a:r>
            <a:endParaRPr lang="en-US" sz="3200">
              <a:effectLst/>
              <a:latin typeface="Calibri" panose="020F0502020204030204" pitchFamily="34" charset="0"/>
            </a:endParaRPr>
          </a:p>
          <a:p>
            <a:pPr marL="685800" marR="0">
              <a:spcBef>
                <a:spcPts val="0"/>
              </a:spcBef>
              <a:spcAft>
                <a:spcPts val="0"/>
              </a:spcAft>
            </a:pPr>
            <a:r>
              <a:rPr lang="en-US" sz="3200">
                <a:effectLst/>
                <a:latin typeface="Calibri" panose="020F0502020204030204" pitchFamily="34" charset="0"/>
                <a:hlinkClick r:id="rId12"/>
              </a:rPr>
              <a:t>Link to Bruce McClanahan Manuals </a:t>
            </a:r>
            <a:endParaRPr lang="en-US" sz="3200">
              <a:effectLst/>
              <a:latin typeface="Calibri" panose="020F0502020204030204" pitchFamily="34" charset="0"/>
            </a:endParaRPr>
          </a:p>
        </p:txBody>
      </p:sp>
    </p:spTree>
    <p:extLst>
      <p:ext uri="{BB962C8B-B14F-4D97-AF65-F5344CB8AC3E}">
        <p14:creationId xmlns:p14="http://schemas.microsoft.com/office/powerpoint/2010/main" val="3316352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76415-0184-414E-8619-332ABE0D681D}"/>
              </a:ext>
            </a:extLst>
          </p:cNvPr>
          <p:cNvSpPr>
            <a:spLocks noGrp="1"/>
          </p:cNvSpPr>
          <p:nvPr>
            <p:ph type="title"/>
          </p:nvPr>
        </p:nvSpPr>
        <p:spPr/>
        <p:txBody>
          <a:bodyPr/>
          <a:lstStyle/>
          <a:p>
            <a:r>
              <a:rPr lang="en-US"/>
              <a:t>APH Resources </a:t>
            </a:r>
          </a:p>
        </p:txBody>
      </p:sp>
      <p:sp>
        <p:nvSpPr>
          <p:cNvPr id="2" name="Content Placeholder 1"/>
          <p:cNvSpPr>
            <a:spLocks noGrp="1"/>
          </p:cNvSpPr>
          <p:nvPr>
            <p:ph sz="quarter" idx="12"/>
          </p:nvPr>
        </p:nvSpPr>
        <p:spPr>
          <a:xfrm>
            <a:off x="1005016" y="1721707"/>
            <a:ext cx="10348784" cy="4353955"/>
          </a:xfrm>
        </p:spPr>
        <p:txBody>
          <a:bodyPr>
            <a:normAutofit fontScale="92500" lnSpcReduction="10000"/>
          </a:bodyPr>
          <a:lstStyle/>
          <a:p>
            <a:pPr>
              <a:defRPr/>
            </a:pPr>
            <a:r>
              <a:rPr lang="en-US">
                <a:hlinkClick r:id="rId3"/>
              </a:rPr>
              <a:t>National Prison Braille Network</a:t>
            </a:r>
            <a:endParaRPr lang="en-US"/>
          </a:p>
          <a:p>
            <a:pPr>
              <a:defRPr/>
            </a:pPr>
            <a:r>
              <a:rPr lang="en-US">
                <a:hlinkClick r:id="rId4"/>
              </a:rPr>
              <a:t>Museum</a:t>
            </a:r>
            <a:endParaRPr lang="en-US"/>
          </a:p>
          <a:p>
            <a:pPr lvl="1">
              <a:defRPr/>
            </a:pPr>
            <a:r>
              <a:rPr lang="en-US" err="1">
                <a:hlinkClick r:id="rId5"/>
              </a:rPr>
              <a:t>Migel</a:t>
            </a:r>
            <a:r>
              <a:rPr lang="en-US">
                <a:hlinkClick r:id="rId5"/>
              </a:rPr>
              <a:t> Library</a:t>
            </a:r>
            <a:endParaRPr lang="en-US"/>
          </a:p>
          <a:p>
            <a:pPr lvl="1">
              <a:defRPr/>
            </a:pPr>
            <a:r>
              <a:rPr lang="en-US">
                <a:hlinkClick r:id="rId6"/>
              </a:rPr>
              <a:t>Hall of Fame</a:t>
            </a:r>
            <a:endParaRPr lang="en-US"/>
          </a:p>
          <a:p>
            <a:pPr>
              <a:defRPr/>
            </a:pPr>
            <a:r>
              <a:rPr lang="en-US" err="1">
                <a:hlinkClick r:id="rId7"/>
              </a:rPr>
              <a:t>InSights</a:t>
            </a:r>
            <a:r>
              <a:rPr lang="en-US">
                <a:hlinkClick r:id="rId7"/>
              </a:rPr>
              <a:t> Art Contest</a:t>
            </a:r>
            <a:endParaRPr lang="en-US"/>
          </a:p>
          <a:p>
            <a:pPr>
              <a:defRPr/>
            </a:pPr>
            <a:r>
              <a:rPr lang="en-US">
                <a:hlinkClick r:id="rId8"/>
              </a:rPr>
              <a:t>Accessibility Hub</a:t>
            </a:r>
            <a:endParaRPr lang="en-US"/>
          </a:p>
          <a:p>
            <a:pPr>
              <a:defRPr/>
            </a:pPr>
            <a:r>
              <a:rPr lang="en-US">
                <a:hlinkClick r:id="rId9"/>
              </a:rPr>
              <a:t>NIMAC</a:t>
            </a:r>
            <a:endParaRPr lang="en-US"/>
          </a:p>
          <a:p>
            <a:pPr>
              <a:defRPr/>
            </a:pPr>
            <a:r>
              <a:rPr lang="en-US">
                <a:hlinkClick r:id="rId10"/>
              </a:rPr>
              <a:t>Louis Database</a:t>
            </a:r>
            <a:endParaRPr lang="en-US"/>
          </a:p>
          <a:p>
            <a:pPr>
              <a:defRPr/>
            </a:pPr>
            <a:r>
              <a:rPr lang="en-US">
                <a:hlinkClick r:id="rId11"/>
              </a:rPr>
              <a:t>Tactile Graphics Image Library</a:t>
            </a:r>
            <a:endParaRPr lang="en-US"/>
          </a:p>
          <a:p>
            <a:pPr>
              <a:defRPr/>
            </a:pPr>
            <a:endParaRPr lang="en-US"/>
          </a:p>
        </p:txBody>
      </p:sp>
      <p:pic>
        <p:nvPicPr>
          <p:cNvPr id="32772" name="Picture 4" descr="APH Accessibility Hub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53288" y="1606550"/>
            <a:ext cx="42513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254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4CB3-57A9-49E1-B4E7-910CBC54B028}"/>
              </a:ext>
            </a:extLst>
          </p:cNvPr>
          <p:cNvSpPr>
            <a:spLocks noGrp="1"/>
          </p:cNvSpPr>
          <p:nvPr>
            <p:ph type="title"/>
          </p:nvPr>
        </p:nvSpPr>
        <p:spPr/>
        <p:txBody>
          <a:bodyPr/>
          <a:lstStyle/>
          <a:p>
            <a:pPr algn="ctr"/>
            <a:r>
              <a:rPr lang="en-US">
                <a:latin typeface="Helvetica"/>
                <a:cs typeface="Helvetica"/>
              </a:rPr>
              <a:t>The Hive</a:t>
            </a:r>
            <a:endParaRPr lang="en-US">
              <a:cs typeface="Helvetica" pitchFamily="2" charset="0"/>
            </a:endParaRPr>
          </a:p>
        </p:txBody>
      </p:sp>
      <p:sp>
        <p:nvSpPr>
          <p:cNvPr id="3" name="Content Placeholder 2">
            <a:extLst>
              <a:ext uri="{FF2B5EF4-FFF2-40B4-BE49-F238E27FC236}">
                <a16:creationId xmlns:a16="http://schemas.microsoft.com/office/drawing/2014/main" id="{D19F6FBE-7FCF-425C-B375-D6E4E3E8F6E6}"/>
              </a:ext>
            </a:extLst>
          </p:cNvPr>
          <p:cNvSpPr>
            <a:spLocks noGrp="1"/>
          </p:cNvSpPr>
          <p:nvPr>
            <p:ph sz="quarter" idx="12"/>
          </p:nvPr>
        </p:nvSpPr>
        <p:spPr/>
        <p:txBody>
          <a:bodyPr vert="horz" lIns="91440" tIns="45720" rIns="91440" bIns="45720" rtlCol="0" anchor="t">
            <a:normAutofit/>
          </a:bodyPr>
          <a:lstStyle/>
          <a:p>
            <a:pPr marL="457200" indent="-457200">
              <a:buFont typeface="Arial,Sans-Serif"/>
              <a:buChar char="•"/>
            </a:pPr>
            <a:r>
              <a:rPr lang="en-US" sz="3600">
                <a:latin typeface="Helvetica"/>
                <a:cs typeface="Helvetica"/>
              </a:rPr>
              <a:t>One-stop shop for professional development</a:t>
            </a:r>
            <a:endParaRPr lang="en-US" sz="3600">
              <a:cs typeface="Helvetica"/>
            </a:endParaRPr>
          </a:p>
          <a:p>
            <a:pPr marL="457200" indent="-457200">
              <a:buFont typeface="Arial,Sans-Serif"/>
              <a:buChar char="•"/>
            </a:pPr>
            <a:r>
              <a:rPr lang="en-US" sz="3600">
                <a:latin typeface="Helvetica"/>
                <a:cs typeface="Helvetica"/>
              </a:rPr>
              <a:t>FREE</a:t>
            </a:r>
          </a:p>
          <a:p>
            <a:pPr marL="457200" indent="-457200">
              <a:buFont typeface="Arial,Sans-Serif"/>
              <a:buChar char="•"/>
            </a:pPr>
            <a:r>
              <a:rPr lang="en-US" sz="3600">
                <a:latin typeface="Helvetica"/>
                <a:cs typeface="Helvetica"/>
              </a:rPr>
              <a:t>ACVREP credit</a:t>
            </a:r>
          </a:p>
          <a:p>
            <a:pPr marL="457200" indent="-457200">
              <a:buFont typeface="Arial,Sans-Serif"/>
              <a:buChar char="•"/>
            </a:pPr>
            <a:r>
              <a:rPr lang="en-US" sz="3600">
                <a:latin typeface="Helvetica"/>
                <a:cs typeface="Helvetica"/>
              </a:rPr>
              <a:t>Resources</a:t>
            </a:r>
          </a:p>
          <a:p>
            <a:pPr marL="457200" indent="-457200">
              <a:buFont typeface="Arial,Sans-Serif"/>
              <a:buChar char="•"/>
            </a:pPr>
            <a:r>
              <a:rPr lang="en-US" sz="3600">
                <a:latin typeface="Helvetica"/>
                <a:cs typeface="Helvetica"/>
              </a:rPr>
              <a:t>Self-paced learning</a:t>
            </a:r>
          </a:p>
          <a:p>
            <a:pPr marL="457200" indent="-457200">
              <a:buFont typeface="Arial,Sans-Serif"/>
              <a:buChar char="•"/>
            </a:pPr>
            <a:r>
              <a:rPr lang="en-US" sz="3600">
                <a:latin typeface="Helvetica"/>
                <a:cs typeface="Helvetica"/>
              </a:rPr>
              <a:t>Peer Reviewed </a:t>
            </a:r>
          </a:p>
          <a:p>
            <a:pPr marL="457200" indent="-457200">
              <a:buFont typeface="Arial,Sans-Serif"/>
              <a:buChar char="•"/>
            </a:pPr>
            <a:endParaRPr lang="en-US">
              <a:cs typeface="Helvetica"/>
            </a:endParaRPr>
          </a:p>
          <a:p>
            <a:endParaRPr lang="en-US">
              <a:cs typeface="Helvetica"/>
            </a:endParaRPr>
          </a:p>
          <a:p>
            <a:endParaRPr lang="en-US">
              <a:cs typeface="Helvetica"/>
            </a:endParaRPr>
          </a:p>
        </p:txBody>
      </p:sp>
      <p:pic>
        <p:nvPicPr>
          <p:cNvPr id="4" name="Picture 4" descr="The Hive Logo a hexagon and a bee&#10;&#10;">
            <a:extLst>
              <a:ext uri="{FF2B5EF4-FFF2-40B4-BE49-F238E27FC236}">
                <a16:creationId xmlns:a16="http://schemas.microsoft.com/office/drawing/2014/main" id="{96F81D0D-C742-4AF1-A661-B6697705C1B0}"/>
              </a:ext>
            </a:extLst>
          </p:cNvPr>
          <p:cNvPicPr>
            <a:picLocks noChangeAspect="1"/>
          </p:cNvPicPr>
          <p:nvPr/>
        </p:nvPicPr>
        <p:blipFill>
          <a:blip r:embed="rId3"/>
          <a:stretch>
            <a:fillRect/>
          </a:stretch>
        </p:blipFill>
        <p:spPr>
          <a:xfrm>
            <a:off x="7531452" y="2747961"/>
            <a:ext cx="2383210" cy="2314694"/>
          </a:xfrm>
          <a:prstGeom prst="rect">
            <a:avLst/>
          </a:prstGeom>
        </p:spPr>
      </p:pic>
    </p:spTree>
    <p:extLst>
      <p:ext uri="{BB962C8B-B14F-4D97-AF65-F5344CB8AC3E}">
        <p14:creationId xmlns:p14="http://schemas.microsoft.com/office/powerpoint/2010/main" val="3700044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6261-AA0F-44F9-B8DB-F595DFA2CB94}"/>
              </a:ext>
            </a:extLst>
          </p:cNvPr>
          <p:cNvSpPr>
            <a:spLocks noGrp="1"/>
          </p:cNvSpPr>
          <p:nvPr>
            <p:ph type="ctrTitle"/>
          </p:nvPr>
        </p:nvSpPr>
        <p:spPr/>
        <p:txBody>
          <a:bodyPr>
            <a:normAutofit/>
          </a:bodyPr>
          <a:lstStyle/>
          <a:p>
            <a:pPr algn="ctr"/>
            <a:r>
              <a:rPr lang="en-US"/>
              <a:t>Thank you </a:t>
            </a:r>
          </a:p>
        </p:txBody>
      </p:sp>
      <p:sp>
        <p:nvSpPr>
          <p:cNvPr id="3" name="Subtitle 2">
            <a:extLst>
              <a:ext uri="{FF2B5EF4-FFF2-40B4-BE49-F238E27FC236}">
                <a16:creationId xmlns:a16="http://schemas.microsoft.com/office/drawing/2014/main" id="{76630C8A-D43B-4156-AE80-153C862339E7}"/>
              </a:ext>
            </a:extLst>
          </p:cNvPr>
          <p:cNvSpPr>
            <a:spLocks noGrp="1"/>
          </p:cNvSpPr>
          <p:nvPr>
            <p:ph type="subTitle" idx="1"/>
          </p:nvPr>
        </p:nvSpPr>
        <p:spPr>
          <a:xfrm>
            <a:off x="1104662" y="2498652"/>
            <a:ext cx="10461181" cy="3370520"/>
          </a:xfrm>
        </p:spPr>
        <p:txBody>
          <a:bodyPr>
            <a:normAutofit/>
          </a:bodyPr>
          <a:lstStyle/>
          <a:p>
            <a:pPr algn="ctr"/>
            <a:r>
              <a:rPr lang="en-US"/>
              <a:t>Leslie Weilbacher</a:t>
            </a:r>
            <a:endParaRPr lang="en-US">
              <a:hlinkClick r:id="rId3"/>
            </a:endParaRPr>
          </a:p>
          <a:p>
            <a:pPr algn="ctr"/>
            <a:r>
              <a:rPr lang="en-US">
                <a:hlinkClick r:id="rId3"/>
              </a:rPr>
              <a:t>lweilbacher@aph.org</a:t>
            </a:r>
            <a:r>
              <a:rPr lang="en-US"/>
              <a:t> </a:t>
            </a:r>
          </a:p>
          <a:p>
            <a:pPr algn="ctr"/>
            <a:r>
              <a:rPr lang="en-US">
                <a:hlinkClick r:id="rId4"/>
              </a:rPr>
              <a:t>outreach@aph.org</a:t>
            </a:r>
            <a:r>
              <a:rPr lang="en-US"/>
              <a:t> </a:t>
            </a:r>
          </a:p>
          <a:p>
            <a:pPr algn="ctr"/>
            <a:r>
              <a:rPr lang="en-US"/>
              <a:t>Bruce McClanahan</a:t>
            </a:r>
          </a:p>
          <a:p>
            <a:pPr algn="ctr"/>
            <a:r>
              <a:rPr lang="en-US">
                <a:hlinkClick r:id="rId5"/>
              </a:rPr>
              <a:t>Bruce.mcclanahan@wssb.wa.gov</a:t>
            </a:r>
            <a:r>
              <a:rPr lang="en-US"/>
              <a:t>  </a:t>
            </a:r>
          </a:p>
          <a:p>
            <a:pPr algn="ctr"/>
            <a:endParaRPr lang="en-US"/>
          </a:p>
        </p:txBody>
      </p:sp>
    </p:spTree>
    <p:extLst>
      <p:ext uri="{BB962C8B-B14F-4D97-AF65-F5344CB8AC3E}">
        <p14:creationId xmlns:p14="http://schemas.microsoft.com/office/powerpoint/2010/main" val="347230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F43E-0435-49C8-8FEC-452A5F79A340}"/>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98DABDC-163D-4FCF-A026-F832C7603CE2}"/>
              </a:ext>
            </a:extLst>
          </p:cNvPr>
          <p:cNvSpPr>
            <a:spLocks noGrp="1"/>
          </p:cNvSpPr>
          <p:nvPr>
            <p:ph sz="quarter" idx="12"/>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Gain knowledge of the APH Mantis Q40 and Chameleon 20 and how devices work with computers and mobile devices</a:t>
            </a: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Learn about using the Mantis and Chameleon to support literacy for school-age children</a:t>
            </a: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Calibri" panose="020F0502020204030204" pitchFamily="34" charset="0"/>
                <a:cs typeface="Times New Roman" panose="02020603050405020304" pitchFamily="18" charset="0"/>
              </a:rPr>
              <a:t>Receive tips and strategies on maximizing students’ learning of the Mantis and Chameleon</a:t>
            </a:r>
          </a:p>
          <a:p>
            <a:endParaRPr lang="en-US"/>
          </a:p>
        </p:txBody>
      </p:sp>
    </p:spTree>
    <p:extLst>
      <p:ext uri="{BB962C8B-B14F-4D97-AF65-F5344CB8AC3E}">
        <p14:creationId xmlns:p14="http://schemas.microsoft.com/office/powerpoint/2010/main" val="419392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443F-1B77-43D2-8C33-B3E754548191}"/>
              </a:ext>
            </a:extLst>
          </p:cNvPr>
          <p:cNvSpPr>
            <a:spLocks noGrp="1"/>
          </p:cNvSpPr>
          <p:nvPr>
            <p:ph type="title"/>
          </p:nvPr>
        </p:nvSpPr>
        <p:spPr/>
        <p:txBody>
          <a:bodyPr vert="horz" lIns="91440" tIns="45720" rIns="91440" bIns="45720" rtlCol="0" anchor="b">
            <a:normAutofit fontScale="90000"/>
          </a:bodyPr>
          <a:lstStyle/>
          <a:p>
            <a:r>
              <a:rPr lang="en-US"/>
              <a:t>The American Printing House for the Blind </a:t>
            </a:r>
          </a:p>
        </p:txBody>
      </p:sp>
      <p:sp>
        <p:nvSpPr>
          <p:cNvPr id="3" name="Content Placeholder 2">
            <a:extLst>
              <a:ext uri="{FF2B5EF4-FFF2-40B4-BE49-F238E27FC236}">
                <a16:creationId xmlns:a16="http://schemas.microsoft.com/office/drawing/2014/main" id="{76BADCCE-064B-4B7C-9FDB-A122327DF7E2}"/>
              </a:ext>
            </a:extLst>
          </p:cNvPr>
          <p:cNvSpPr>
            <a:spLocks noGrp="1"/>
          </p:cNvSpPr>
          <p:nvPr>
            <p:ph idx="13"/>
          </p:nvPr>
        </p:nvSpPr>
        <p:spPr/>
        <p:txBody>
          <a:bodyPr vert="horz" lIns="91440" tIns="45720" rIns="91440" bIns="45720" rtlCol="0" anchor="t">
            <a:normAutofit/>
          </a:bodyPr>
          <a:lstStyle/>
          <a:p>
            <a:r>
              <a:rPr lang="en-US"/>
              <a:t>The American Printing House for the Blind is the world’s largest company devoted solely to creating products and services for people who are visually impaired. APH was founded in Louisville, Kentucky in 1858, making it the oldest institution of its kind in the United States.  </a:t>
            </a:r>
          </a:p>
        </p:txBody>
      </p:sp>
      <p:pic>
        <p:nvPicPr>
          <p:cNvPr id="5" name="Picture 5" descr="A vintage photo of APH">
            <a:extLst>
              <a:ext uri="{FF2B5EF4-FFF2-40B4-BE49-F238E27FC236}">
                <a16:creationId xmlns:a16="http://schemas.microsoft.com/office/drawing/2014/main" id="{97498FD5-8D51-4992-83C9-E59DB72A259E}"/>
              </a:ext>
            </a:extLst>
          </p:cNvPr>
          <p:cNvPicPr>
            <a:picLocks noGrp="1" noChangeAspect="1"/>
          </p:cNvPicPr>
          <p:nvPr>
            <p:ph type="pic" sz="quarter" idx="14"/>
          </p:nvPr>
        </p:nvPicPr>
        <p:blipFill rotWithShape="1">
          <a:blip r:embed="rId3"/>
          <a:srcRect l="13145" r="13145"/>
          <a:stretch/>
        </p:blipFill>
        <p:spPr/>
      </p:pic>
    </p:spTree>
    <p:extLst>
      <p:ext uri="{BB962C8B-B14F-4D97-AF65-F5344CB8AC3E}">
        <p14:creationId xmlns:p14="http://schemas.microsoft.com/office/powerpoint/2010/main" val="81262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27E8-9BD0-488D-923D-0FF74A90B0A8}"/>
              </a:ext>
            </a:extLst>
          </p:cNvPr>
          <p:cNvSpPr>
            <a:spLocks noGrp="1"/>
          </p:cNvSpPr>
          <p:nvPr>
            <p:ph type="title"/>
          </p:nvPr>
        </p:nvSpPr>
        <p:spPr>
          <a:xfrm>
            <a:off x="838200" y="751435"/>
            <a:ext cx="10515600" cy="766753"/>
          </a:xfrm>
        </p:spPr>
        <p:txBody>
          <a:bodyPr anchor="ctr">
            <a:normAutofit/>
          </a:bodyPr>
          <a:lstStyle/>
          <a:p>
            <a:r>
              <a:rPr lang="en-US"/>
              <a:t>The Mantis Q40</a:t>
            </a:r>
          </a:p>
        </p:txBody>
      </p:sp>
      <p:sp>
        <p:nvSpPr>
          <p:cNvPr id="11" name="Content Placeholder 2">
            <a:extLst>
              <a:ext uri="{FF2B5EF4-FFF2-40B4-BE49-F238E27FC236}">
                <a16:creationId xmlns:a16="http://schemas.microsoft.com/office/drawing/2014/main" id="{46BABB1A-69B3-4F54-BE98-7685D92305FE}"/>
              </a:ext>
            </a:extLst>
          </p:cNvPr>
          <p:cNvSpPr>
            <a:spLocks noGrp="1"/>
          </p:cNvSpPr>
          <p:nvPr>
            <p:ph sz="quarter" idx="12"/>
          </p:nvPr>
        </p:nvSpPr>
        <p:spPr>
          <a:xfrm>
            <a:off x="838200" y="1620736"/>
            <a:ext cx="4887097" cy="4127843"/>
          </a:xfrm>
        </p:spPr>
        <p:txBody>
          <a:bodyPr vert="horz" lIns="91440" tIns="45720" rIns="91440" bIns="45720" rtlCol="0" anchor="t">
            <a:normAutofit/>
          </a:bodyPr>
          <a:lstStyle/>
          <a:p>
            <a:endParaRPr lang="en-US" dirty="0"/>
          </a:p>
          <a:p>
            <a:pPr marL="457200" indent="-457200">
              <a:buFont typeface="Arial" panose="020B0604020202020204" pitchFamily="34" charset="0"/>
              <a:buChar char="•"/>
            </a:pPr>
            <a:r>
              <a:rPr lang="en-US" dirty="0"/>
              <a:t>40 cell braille display</a:t>
            </a:r>
          </a:p>
          <a:p>
            <a:pPr marL="457200" indent="-457200">
              <a:buFont typeface="Arial" panose="020B0604020202020204" pitchFamily="34" charset="0"/>
              <a:buChar char="•"/>
            </a:pPr>
            <a:r>
              <a:rPr lang="en-US" dirty="0"/>
              <a:t>QWERTY laptop keyboard</a:t>
            </a:r>
          </a:p>
          <a:p>
            <a:pPr marL="457200" indent="-457200">
              <a:buFont typeface="Arial" panose="020B0604020202020204" pitchFamily="34" charset="0"/>
              <a:buChar char="•"/>
            </a:pPr>
            <a:r>
              <a:rPr lang="en-US" dirty="0">
                <a:latin typeface="Helvetica"/>
                <a:cs typeface="Helvetica"/>
              </a:rPr>
              <a:t>Stand-alone features</a:t>
            </a:r>
          </a:p>
          <a:p>
            <a:pPr marL="457200" indent="-457200">
              <a:buFont typeface="Arial" panose="020B0604020202020204" pitchFamily="34" charset="0"/>
              <a:buChar char="•"/>
            </a:pPr>
            <a:r>
              <a:rPr lang="en-US" dirty="0">
                <a:latin typeface="Helvetica"/>
                <a:cs typeface="Helvetica"/>
              </a:rPr>
              <a:t>Connects via USB or Bluetooth</a:t>
            </a:r>
          </a:p>
          <a:p>
            <a:pPr marL="457200" indent="-457200">
              <a:buFont typeface="Arial" panose="020B0604020202020204" pitchFamily="34" charset="0"/>
              <a:buChar char="•"/>
            </a:pPr>
            <a:r>
              <a:rPr lang="en-US" dirty="0">
                <a:latin typeface="Helvetica"/>
                <a:cs typeface="Helvetica"/>
              </a:rPr>
              <a:t>WI-FI</a:t>
            </a:r>
          </a:p>
        </p:txBody>
      </p:sp>
      <p:pic>
        <p:nvPicPr>
          <p:cNvPr id="6" name="Content Placeholder 5" descr="The Mantis with QWERTY keyboard and braille display &#10;">
            <a:extLst>
              <a:ext uri="{FF2B5EF4-FFF2-40B4-BE49-F238E27FC236}">
                <a16:creationId xmlns:a16="http://schemas.microsoft.com/office/drawing/2014/main" id="{B810CA1D-E101-4B55-B55E-F0086B23F1FA}"/>
              </a:ext>
            </a:extLst>
          </p:cNvPr>
          <p:cNvPicPr>
            <a:picLocks noGrp="1" noChangeAspect="1"/>
          </p:cNvPicPr>
          <p:nvPr>
            <p:ph sz="quarter" idx="13"/>
          </p:nvPr>
        </p:nvPicPr>
        <p:blipFill>
          <a:blip r:embed="rId3"/>
          <a:stretch>
            <a:fillRect/>
          </a:stretch>
        </p:blipFill>
        <p:spPr>
          <a:xfrm>
            <a:off x="6466703" y="1816017"/>
            <a:ext cx="4887097" cy="3665322"/>
          </a:xfrm>
          <a:noFill/>
        </p:spPr>
      </p:pic>
    </p:spTree>
    <p:extLst>
      <p:ext uri="{BB962C8B-B14F-4D97-AF65-F5344CB8AC3E}">
        <p14:creationId xmlns:p14="http://schemas.microsoft.com/office/powerpoint/2010/main" val="372945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C55-D2BB-4AAA-88D1-6E6030781836}"/>
              </a:ext>
            </a:extLst>
          </p:cNvPr>
          <p:cNvSpPr>
            <a:spLocks noGrp="1"/>
          </p:cNvSpPr>
          <p:nvPr>
            <p:ph type="title"/>
          </p:nvPr>
        </p:nvSpPr>
        <p:spPr/>
        <p:txBody>
          <a:bodyPr/>
          <a:lstStyle/>
          <a:p>
            <a:r>
              <a:rPr lang="en-US"/>
              <a:t>Chameleon 20</a:t>
            </a:r>
          </a:p>
        </p:txBody>
      </p:sp>
      <p:sp>
        <p:nvSpPr>
          <p:cNvPr id="3" name="Content Placeholder 2">
            <a:extLst>
              <a:ext uri="{FF2B5EF4-FFF2-40B4-BE49-F238E27FC236}">
                <a16:creationId xmlns:a16="http://schemas.microsoft.com/office/drawing/2014/main" id="{95432CFD-D4F8-4158-ADD0-491FC2CEEB65}"/>
              </a:ext>
            </a:extLst>
          </p:cNvPr>
          <p:cNvSpPr>
            <a:spLocks noGrp="1"/>
          </p:cNvSpPr>
          <p:nvPr>
            <p:ph sz="quarter" idx="12"/>
          </p:nvPr>
        </p:nvSpPr>
        <p:spPr/>
        <p:txBody>
          <a:bodyPr vert="horz" lIns="91440" tIns="45720" rIns="91440" bIns="45720" rtlCol="0" anchor="t">
            <a:normAutofit/>
          </a:bodyPr>
          <a:lstStyle/>
          <a:p>
            <a:pPr marL="457200" indent="-457200">
              <a:buFont typeface="Arial" panose="020B0604020202020204" pitchFamily="34" charset="0"/>
              <a:buChar char="•"/>
            </a:pPr>
            <a:r>
              <a:rPr lang="en-US" dirty="0">
                <a:latin typeface="Helvetica"/>
                <a:cs typeface="Helvetica"/>
              </a:rPr>
              <a:t>Speech – coming soon</a:t>
            </a:r>
            <a:endParaRPr lang="en-US" dirty="0"/>
          </a:p>
          <a:p>
            <a:pPr marL="457200" indent="-457200">
              <a:buFont typeface="Arial" panose="020B0604020202020204" pitchFamily="34" charset="0"/>
              <a:buChar char="•"/>
            </a:pPr>
            <a:r>
              <a:rPr lang="en-US" dirty="0"/>
              <a:t>20 cell braille display</a:t>
            </a:r>
          </a:p>
          <a:p>
            <a:pPr marL="457200" indent="-457200">
              <a:buFont typeface="Arial" panose="020B0604020202020204" pitchFamily="34" charset="0"/>
              <a:buChar char="•"/>
            </a:pPr>
            <a:r>
              <a:rPr lang="en-US" dirty="0">
                <a:latin typeface="Helvetica"/>
                <a:cs typeface="Helvetica"/>
              </a:rPr>
              <a:t>Perkins style 8 key keyboard</a:t>
            </a:r>
          </a:p>
          <a:p>
            <a:pPr marL="457200" indent="-457200">
              <a:buFont typeface="Arial" panose="020B0604020202020204" pitchFamily="34" charset="0"/>
              <a:buChar char="•"/>
            </a:pPr>
            <a:r>
              <a:rPr lang="en-US" dirty="0">
                <a:latin typeface="Helvetica"/>
                <a:cs typeface="Helvetica"/>
              </a:rPr>
              <a:t>Stand-alone features</a:t>
            </a:r>
            <a:endParaRPr lang="en-US" dirty="0"/>
          </a:p>
          <a:p>
            <a:pPr marL="457200" indent="-457200">
              <a:buFont typeface="Arial" panose="020B0604020202020204" pitchFamily="34" charset="0"/>
              <a:buChar char="•"/>
            </a:pPr>
            <a:r>
              <a:rPr lang="en-US" dirty="0"/>
              <a:t>Connects USB or Bluetooth</a:t>
            </a:r>
          </a:p>
          <a:p>
            <a:pPr marL="457200" indent="-457200">
              <a:buFont typeface="Arial" panose="020B0604020202020204" pitchFamily="34" charset="0"/>
              <a:buChar char="•"/>
            </a:pPr>
            <a:r>
              <a:rPr lang="en-US" dirty="0"/>
              <a:t>WI-FI</a:t>
            </a:r>
          </a:p>
          <a:p>
            <a:endParaRPr lang="en-US" dirty="0"/>
          </a:p>
        </p:txBody>
      </p:sp>
      <p:pic>
        <p:nvPicPr>
          <p:cNvPr id="7" name="Content Placeholder 6" descr="The Chameleon with 8 key braille keyboard&#10;">
            <a:extLst>
              <a:ext uri="{FF2B5EF4-FFF2-40B4-BE49-F238E27FC236}">
                <a16:creationId xmlns:a16="http://schemas.microsoft.com/office/drawing/2014/main" id="{971E14BF-17EF-49D4-8480-03F4695F544C}"/>
              </a:ext>
            </a:extLst>
          </p:cNvPr>
          <p:cNvPicPr>
            <a:picLocks noGrp="1" noChangeAspect="1"/>
          </p:cNvPicPr>
          <p:nvPr>
            <p:ph sz="quarter" idx="13"/>
          </p:nvPr>
        </p:nvPicPr>
        <p:blipFill>
          <a:blip r:embed="rId3"/>
          <a:stretch>
            <a:fillRect/>
          </a:stretch>
        </p:blipFill>
        <p:spPr>
          <a:xfrm>
            <a:off x="6467475" y="1816497"/>
            <a:ext cx="4886325" cy="3664743"/>
          </a:xfrm>
        </p:spPr>
      </p:pic>
    </p:spTree>
    <p:extLst>
      <p:ext uri="{BB962C8B-B14F-4D97-AF65-F5344CB8AC3E}">
        <p14:creationId xmlns:p14="http://schemas.microsoft.com/office/powerpoint/2010/main" val="283299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CB81-4DF9-4396-969E-214C490C199A}"/>
              </a:ext>
            </a:extLst>
          </p:cNvPr>
          <p:cNvSpPr>
            <a:spLocks noGrp="1"/>
          </p:cNvSpPr>
          <p:nvPr>
            <p:ph type="title"/>
          </p:nvPr>
        </p:nvSpPr>
        <p:spPr>
          <a:xfrm>
            <a:off x="1005016" y="521652"/>
            <a:ext cx="10348784" cy="1178407"/>
          </a:xfrm>
        </p:spPr>
        <p:txBody>
          <a:bodyPr>
            <a:normAutofit fontScale="90000"/>
          </a:bodyPr>
          <a:lstStyle/>
          <a:p>
            <a:r>
              <a:rPr lang="en-US">
                <a:latin typeface="Helvetica"/>
                <a:cs typeface="Helvetica"/>
              </a:rPr>
              <a:t>Learning Braille (both)</a:t>
            </a:r>
            <a:br>
              <a:rPr lang="en-US"/>
            </a:br>
            <a:endParaRPr lang="en-US"/>
          </a:p>
        </p:txBody>
      </p:sp>
      <p:pic>
        <p:nvPicPr>
          <p:cNvPr id="6" name="Picture 5" descr="A picture of a woman sitting at a table with her hands on a Mantis">
            <a:extLst>
              <a:ext uri="{FF2B5EF4-FFF2-40B4-BE49-F238E27FC236}">
                <a16:creationId xmlns:a16="http://schemas.microsoft.com/office/drawing/2014/main" id="{E08F58EA-3A5A-423C-B1AA-0F689AAB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69" y="1600200"/>
            <a:ext cx="3657600" cy="3657600"/>
          </a:xfrm>
          <a:prstGeom prst="rect">
            <a:avLst/>
          </a:prstGeom>
        </p:spPr>
      </p:pic>
      <p:sp>
        <p:nvSpPr>
          <p:cNvPr id="3" name="Content Placeholder 2">
            <a:extLst>
              <a:ext uri="{FF2B5EF4-FFF2-40B4-BE49-F238E27FC236}">
                <a16:creationId xmlns:a16="http://schemas.microsoft.com/office/drawing/2014/main" id="{21E26F93-CE5C-4B8B-B141-77BFEE1B2909}"/>
              </a:ext>
            </a:extLst>
          </p:cNvPr>
          <p:cNvSpPr>
            <a:spLocks noGrp="1"/>
          </p:cNvSpPr>
          <p:nvPr>
            <p:ph sz="quarter" idx="12"/>
          </p:nvPr>
        </p:nvSpPr>
        <p:spPr>
          <a:xfrm>
            <a:off x="4373216" y="1500809"/>
            <a:ext cx="7404653" cy="4472608"/>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a:latin typeface="Helvetica"/>
                <a:cs typeface="Helvetica"/>
              </a:rPr>
              <a:t>Toggle between contracted and uncontracted in the Editor (</a:t>
            </a:r>
            <a:r>
              <a:rPr lang="en-US" err="1">
                <a:latin typeface="Helvetica"/>
                <a:cs typeface="Helvetica"/>
              </a:rPr>
              <a:t>Ctrl+Alt+G</a:t>
            </a:r>
            <a:r>
              <a:rPr lang="en-US">
                <a:latin typeface="Helvetica"/>
                <a:cs typeface="Helvetica"/>
              </a:rPr>
              <a:t>)</a:t>
            </a:r>
            <a:endParaRPr lang="en-US"/>
          </a:p>
          <a:p>
            <a:pPr marL="457200" indent="-457200">
              <a:buFont typeface="Arial" panose="020B0604020202020204" pitchFamily="34" charset="0"/>
              <a:buChar char="•"/>
            </a:pPr>
            <a:r>
              <a:rPr lang="en-US">
                <a:latin typeface="Helvetica"/>
                <a:cs typeface="Helvetica"/>
              </a:rPr>
              <a:t>Multi-modalities when connected to a device with a screen reader</a:t>
            </a:r>
          </a:p>
          <a:p>
            <a:pPr marL="457200" indent="-457200">
              <a:buFont typeface="Arial" panose="020B0604020202020204" pitchFamily="34" charset="0"/>
              <a:buChar char="•"/>
            </a:pPr>
            <a:r>
              <a:rPr lang="en-US"/>
              <a:t>Increase braille access </a:t>
            </a:r>
          </a:p>
          <a:p>
            <a:pPr marL="457200" indent="-457200">
              <a:buFont typeface="Arial" panose="020B0604020202020204" pitchFamily="34" charset="0"/>
              <a:buChar char="•"/>
            </a:pPr>
            <a:r>
              <a:rPr lang="en-US"/>
              <a:t>Reading books in Library from </a:t>
            </a:r>
            <a:r>
              <a:rPr lang="en-US" err="1"/>
              <a:t>BookShare</a:t>
            </a:r>
            <a:r>
              <a:rPr lang="en-US"/>
              <a:t> and </a:t>
            </a:r>
            <a:r>
              <a:rPr lang="en-US" err="1"/>
              <a:t>NFBNewsline</a:t>
            </a:r>
            <a:endParaRPr lang="en-US">
              <a:latin typeface="Helvetica"/>
              <a:cs typeface="Helvetica"/>
            </a:endParaRPr>
          </a:p>
          <a:p>
            <a:pPr marL="457200" indent="-457200">
              <a:buFont typeface="Arial" panose="020B0604020202020204" pitchFamily="34" charset="0"/>
              <a:buChar char="•"/>
            </a:pPr>
            <a:r>
              <a:rPr lang="en-US">
                <a:latin typeface="Helvetica"/>
                <a:cs typeface="Helvetica"/>
              </a:rPr>
              <a:t>Braille display iOS Devices, Mac, Chromebooks, PCs, and Android (coming soon)</a:t>
            </a:r>
          </a:p>
          <a:p>
            <a:endParaRPr lang="en-US"/>
          </a:p>
        </p:txBody>
      </p:sp>
    </p:spTree>
    <p:extLst>
      <p:ext uri="{BB962C8B-B14F-4D97-AF65-F5344CB8AC3E}">
        <p14:creationId xmlns:p14="http://schemas.microsoft.com/office/powerpoint/2010/main" val="92101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C67C-CE65-4E67-9F27-491F078EF530}"/>
              </a:ext>
            </a:extLst>
          </p:cNvPr>
          <p:cNvSpPr>
            <a:spLocks noGrp="1"/>
          </p:cNvSpPr>
          <p:nvPr>
            <p:ph type="title"/>
          </p:nvPr>
        </p:nvSpPr>
        <p:spPr>
          <a:xfrm>
            <a:off x="838200" y="724931"/>
            <a:ext cx="10515600" cy="766753"/>
          </a:xfrm>
        </p:spPr>
        <p:txBody>
          <a:bodyPr anchor="ctr">
            <a:normAutofit/>
          </a:bodyPr>
          <a:lstStyle/>
          <a:p>
            <a:r>
              <a:rPr lang="en-US"/>
              <a:t>Math Support (both)</a:t>
            </a:r>
          </a:p>
        </p:txBody>
      </p:sp>
      <p:sp>
        <p:nvSpPr>
          <p:cNvPr id="3" name="Content Placeholder 2">
            <a:extLst>
              <a:ext uri="{FF2B5EF4-FFF2-40B4-BE49-F238E27FC236}">
                <a16:creationId xmlns:a16="http://schemas.microsoft.com/office/drawing/2014/main" id="{BBE191F9-4093-4E93-93FD-C4C606E9455D}"/>
              </a:ext>
            </a:extLst>
          </p:cNvPr>
          <p:cNvSpPr>
            <a:spLocks noGrp="1"/>
          </p:cNvSpPr>
          <p:nvPr>
            <p:ph sz="quarter" idx="12"/>
          </p:nvPr>
        </p:nvSpPr>
        <p:spPr>
          <a:xfrm>
            <a:off x="838200" y="1580980"/>
            <a:ext cx="4887097" cy="4127843"/>
          </a:xfrm>
        </p:spPr>
        <p:txBody>
          <a:bodyPr vert="horz" lIns="91440" tIns="45720" rIns="91440" bIns="45720" rtlCol="0">
            <a:normAutofit/>
          </a:bodyPr>
          <a:lstStyle/>
          <a:p>
            <a:pPr marL="457200" indent="-457200"/>
            <a:r>
              <a:rPr lang="en-US" sz="2100" dirty="0"/>
              <a:t>Both have a basic Calculator built in</a:t>
            </a:r>
          </a:p>
          <a:p>
            <a:pPr marL="457200" indent="-457200"/>
            <a:r>
              <a:rPr lang="en-US" sz="2100" dirty="0"/>
              <a:t>Chameleon can work with the Braille Math Editor in JAWS (Insert + Space, Shift + =)</a:t>
            </a:r>
          </a:p>
          <a:p>
            <a:pPr marL="457200" indent="-457200"/>
            <a:r>
              <a:rPr lang="en-US" sz="2100" dirty="0"/>
              <a:t>Both can use the Desmos Online Calculator</a:t>
            </a:r>
          </a:p>
          <a:p>
            <a:pPr marL="1143000" lvl="1" indent="-457200"/>
            <a:r>
              <a:rPr lang="en-US" sz="2100" dirty="0"/>
              <a:t>To read in Nemeth, set Desmos to braille mode Nemeth and change JAWS output to Computer braille through the options, braille, advanced, general</a:t>
            </a:r>
          </a:p>
          <a:p>
            <a:pPr lvl="1" indent="0">
              <a:buNone/>
            </a:pPr>
            <a:endParaRPr lang="en-US" sz="2100" dirty="0"/>
          </a:p>
          <a:p>
            <a:endParaRPr lang="en-US" sz="2100" dirty="0"/>
          </a:p>
        </p:txBody>
      </p:sp>
      <p:pic>
        <p:nvPicPr>
          <p:cNvPr id="5" name="Picture 4" descr="image of the math editor window displaying Nemeth code and print">
            <a:extLst>
              <a:ext uri="{FF2B5EF4-FFF2-40B4-BE49-F238E27FC236}">
                <a16:creationId xmlns:a16="http://schemas.microsoft.com/office/drawing/2014/main" id="{8BDDBC5E-CB34-46D6-A48A-9EDD2F9A4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013" y="1913642"/>
            <a:ext cx="6343770" cy="3363378"/>
          </a:xfrm>
          <a:prstGeom prst="rect">
            <a:avLst/>
          </a:prstGeom>
          <a:noFill/>
        </p:spPr>
      </p:pic>
    </p:spTree>
    <p:extLst>
      <p:ext uri="{BB962C8B-B14F-4D97-AF65-F5344CB8AC3E}">
        <p14:creationId xmlns:p14="http://schemas.microsoft.com/office/powerpoint/2010/main" val="3520494302"/>
      </p:ext>
    </p:extLst>
  </p:cSld>
  <p:clrMapOvr>
    <a:masterClrMapping/>
  </p:clrMapOvr>
</p:sld>
</file>

<file path=ppt/theme/theme1.xml><?xml version="1.0" encoding="utf-8"?>
<a:theme xmlns:a="http://schemas.openxmlformats.org/drawingml/2006/main" name="Office Theme">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H_Powerpoint" id="{66552749-CEEC-334D-A01A-FA40932FD875}" vid="{529E79DB-5CC3-6D4F-A529-A3B067114D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29</TotalTime>
  <Words>2024</Words>
  <Application>Microsoft Office PowerPoint</Application>
  <PresentationFormat>Widescreen</PresentationFormat>
  <Paragraphs>267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Arial,Sans-Serif</vt:lpstr>
      <vt:lpstr>Calibri</vt:lpstr>
      <vt:lpstr>Helvetica</vt:lpstr>
      <vt:lpstr>Symbol</vt:lpstr>
      <vt:lpstr>Office Theme</vt:lpstr>
      <vt:lpstr>Educational Tools: APH Mantis Q40 and APH Chameleon 20 </vt:lpstr>
      <vt:lpstr>Leslie Weilbacher APH Outreach Specialist Northwest Region</vt:lpstr>
      <vt:lpstr>Bruce McClanahan Assistive Technology Specialist WA State School for the Blind</vt:lpstr>
      <vt:lpstr>Objectives</vt:lpstr>
      <vt:lpstr>The American Printing House for the Blind </vt:lpstr>
      <vt:lpstr>The Mantis Q40</vt:lpstr>
      <vt:lpstr>Chameleon 20</vt:lpstr>
      <vt:lpstr>Learning Braille (both) </vt:lpstr>
      <vt:lpstr>Math Support (both)</vt:lpstr>
      <vt:lpstr>Comparing: Mantis vs Chameleon</vt:lpstr>
      <vt:lpstr>Native Mode and Applications </vt:lpstr>
      <vt:lpstr>Main structure 1</vt:lpstr>
      <vt:lpstr>Main structure 2</vt:lpstr>
      <vt:lpstr>Thumb keys</vt:lpstr>
      <vt:lpstr>Navigation</vt:lpstr>
      <vt:lpstr>Editor</vt:lpstr>
      <vt:lpstr>Create file</vt:lpstr>
      <vt:lpstr>Terminal</vt:lpstr>
      <vt:lpstr>Library</vt:lpstr>
      <vt:lpstr>File manager</vt:lpstr>
      <vt:lpstr>Calculator</vt:lpstr>
      <vt:lpstr>Date and Time</vt:lpstr>
      <vt:lpstr>Settings</vt:lpstr>
      <vt:lpstr>Online Services</vt:lpstr>
      <vt:lpstr>Comments</vt:lpstr>
      <vt:lpstr>Connecting to devices</vt:lpstr>
      <vt:lpstr>Connecting – Make Discoverable   </vt:lpstr>
      <vt:lpstr>Windows/JAWS or NVDA</vt:lpstr>
      <vt:lpstr>Complete the Connection </vt:lpstr>
      <vt:lpstr>Connecting to IOS Device  </vt:lpstr>
      <vt:lpstr>Predictive Text </vt:lpstr>
      <vt:lpstr>Chromebook/ChromeVox</vt:lpstr>
      <vt:lpstr>Quick Tips</vt:lpstr>
      <vt:lpstr>Resources and Reach out! </vt:lpstr>
      <vt:lpstr>APH Resources </vt:lpstr>
      <vt:lpstr>The Hive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 Chameleon 20</dc:title>
  <dc:creator>Bruce McClanahan</dc:creator>
  <cp:lastModifiedBy>Bruce McClanahan</cp:lastModifiedBy>
  <cp:revision>5</cp:revision>
  <dcterms:created xsi:type="dcterms:W3CDTF">2021-08-10T18:23:36Z</dcterms:created>
  <dcterms:modified xsi:type="dcterms:W3CDTF">2022-02-19T00:25:48Z</dcterms:modified>
</cp:coreProperties>
</file>