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76" r:id="rId3"/>
    <p:sldId id="278" r:id="rId4"/>
    <p:sldId id="280" r:id="rId5"/>
    <p:sldId id="272" r:id="rId6"/>
    <p:sldId id="274" r:id="rId7"/>
    <p:sldId id="257" r:id="rId8"/>
    <p:sldId id="273" r:id="rId9"/>
    <p:sldId id="258" r:id="rId10"/>
    <p:sldId id="277" r:id="rId11"/>
    <p:sldId id="275" r:id="rId12"/>
    <p:sldId id="279" r:id="rId13"/>
    <p:sldId id="260" r:id="rId14"/>
    <p:sldId id="281" r:id="rId15"/>
    <p:sldId id="282" r:id="rId16"/>
    <p:sldId id="283"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Nunito"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1" autoAdjust="0"/>
    <p:restoredTop sz="94717" autoAdjust="0"/>
  </p:normalViewPr>
  <p:slideViewPr>
    <p:cSldViewPr snapToGrid="0">
      <p:cViewPr varScale="1">
        <p:scale>
          <a:sx n="104" d="100"/>
          <a:sy n="104" d="100"/>
        </p:scale>
        <p:origin x="173" y="8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4f9d4425b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4f9d4425b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cae9dc93c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cae9dc93c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5997067e3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5997067e3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enablingdevices.com/wp-content/uploads/2018/09/Switch-Accessible-Apps-2018.pdf"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tarheelgameplay.org/" TargetMode="External"/><Relationship Id="rId2" Type="http://schemas.openxmlformats.org/officeDocument/2006/relationships/hyperlink" Target="https://tarheelreader.org/"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hyperlink" Target="https://www.wssb.wa.gov/welcome-to-wssb/services/statewide-technology-services/"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sites.research.google/euphonia/about/"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ablenetinc.com/talkingbrix-2/" TargetMode="External"/><Relationship Id="rId2" Type="http://schemas.openxmlformats.org/officeDocument/2006/relationships/hyperlink" Target="https://www.ablenetinc.com/little-step-by-step/"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www.inclusive.co.uk/Lib/Doc/pubs/switch-progression-road-map.pdf"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inclusivetlc.com/applicator"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www.inclusivetlc.com/pretorian-usb-switch" TargetMode="External"/><Relationship Id="rId4" Type="http://schemas.openxmlformats.org/officeDocument/2006/relationships/hyperlink" Target="https://www.inclusivetlc.com/switch2scan"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ablenetinc.com/blue2-bluetooth-switch/" TargetMode="External"/><Relationship Id="rId2" Type="http://schemas.openxmlformats.org/officeDocument/2006/relationships/hyperlink" Target="https://www.inclusivetlc.com/simple-switch-box" TargetMode="External"/><Relationship Id="rId1" Type="http://schemas.openxmlformats.org/officeDocument/2006/relationships/slideLayout" Target="../slideLayouts/slideLayout3.xml"/><Relationship Id="rId5" Type="http://schemas.openxmlformats.org/officeDocument/2006/relationships/hyperlink" Target="http://atmakers.org/intellikeys/" TargetMode="External"/><Relationship Id="rId4" Type="http://schemas.openxmlformats.org/officeDocument/2006/relationships/hyperlink" Target="https://www.adaptivation.com/product-page/usb-switch-interface-by-atec"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9" name="Google Shape;129;p13">
            <a:extLst>
              <a:ext uri="{C183D7F6-B498-43B3-948B-1728B52AA6E4}">
                <adec:decorative xmlns:adec="http://schemas.microsoft.com/office/drawing/2017/decorative" val="1"/>
              </a:ext>
            </a:extLst>
          </p:cNvPr>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Bruce McClanahan, </a:t>
            </a:r>
            <a:r>
              <a:rPr lang="en-US" dirty="0"/>
              <a:t>Assistive Technology Specialist</a:t>
            </a:r>
            <a:endParaRPr dirty="0"/>
          </a:p>
          <a:p>
            <a:pPr marL="0" lvl="0" indent="0" algn="ctr" rtl="0">
              <a:spcBef>
                <a:spcPts val="0"/>
              </a:spcBef>
              <a:spcAft>
                <a:spcPts val="0"/>
              </a:spcAft>
              <a:buNone/>
            </a:pPr>
            <a:r>
              <a:rPr lang="en" dirty="0"/>
              <a:t>Washington State School for the Blind</a:t>
            </a:r>
            <a:endParaRPr dirty="0"/>
          </a:p>
          <a:p>
            <a:pPr marL="0" lvl="0" indent="0" algn="l" rtl="0">
              <a:spcBef>
                <a:spcPts val="0"/>
              </a:spcBef>
              <a:spcAft>
                <a:spcPts val="0"/>
              </a:spcAft>
              <a:buNone/>
            </a:pPr>
            <a:endParaRPr dirty="0"/>
          </a:p>
        </p:txBody>
      </p:sp>
      <p:sp>
        <p:nvSpPr>
          <p:cNvPr id="2" name="Title 1">
            <a:extLst>
              <a:ext uri="{FF2B5EF4-FFF2-40B4-BE49-F238E27FC236}">
                <a16:creationId xmlns:a16="http://schemas.microsoft.com/office/drawing/2014/main" id="{4078AAB1-D048-493D-9D37-E37DD6E6D10F}"/>
              </a:ext>
            </a:extLst>
          </p:cNvPr>
          <p:cNvSpPr>
            <a:spLocks noGrp="1"/>
          </p:cNvSpPr>
          <p:nvPr>
            <p:ph type="ctrTitle"/>
          </p:nvPr>
        </p:nvSpPr>
        <p:spPr/>
        <p:txBody>
          <a:bodyPr/>
          <a:lstStyle/>
          <a:p>
            <a:r>
              <a:rPr lang="en-US" sz="1800" dirty="0"/>
              <a:t>Switch Access for Blind and Low Vision Students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40E98-A2A1-4A44-8042-67B21C602AFE}"/>
              </a:ext>
            </a:extLst>
          </p:cNvPr>
          <p:cNvSpPr>
            <a:spLocks noGrp="1"/>
          </p:cNvSpPr>
          <p:nvPr>
            <p:ph type="title"/>
          </p:nvPr>
        </p:nvSpPr>
        <p:spPr/>
        <p:txBody>
          <a:bodyPr/>
          <a:lstStyle/>
          <a:p>
            <a:r>
              <a:rPr lang="en-US" dirty="0"/>
              <a:t>Switch Accessible Software</a:t>
            </a:r>
          </a:p>
        </p:txBody>
      </p:sp>
      <p:sp>
        <p:nvSpPr>
          <p:cNvPr id="3" name="Text Placeholder 2">
            <a:extLst>
              <a:ext uri="{FF2B5EF4-FFF2-40B4-BE49-F238E27FC236}">
                <a16:creationId xmlns:a16="http://schemas.microsoft.com/office/drawing/2014/main" id="{E26B6321-562E-418A-BFC7-03D32B8B5852}"/>
              </a:ext>
            </a:extLst>
          </p:cNvPr>
          <p:cNvSpPr>
            <a:spLocks noGrp="1"/>
          </p:cNvSpPr>
          <p:nvPr>
            <p:ph type="body" idx="1"/>
          </p:nvPr>
        </p:nvSpPr>
        <p:spPr>
          <a:xfrm>
            <a:off x="819150" y="1607344"/>
            <a:ext cx="7505700" cy="2831381"/>
          </a:xfrm>
        </p:spPr>
        <p:txBody>
          <a:bodyPr/>
          <a:lstStyle/>
          <a:p>
            <a:r>
              <a:rPr lang="en-US" sz="1600" dirty="0"/>
              <a:t>I maintain a list of switch accessible software on the WSSB Statewide Technology page, mentioned earlier in this presentation.  There are not many switch accessible apps for totally blind students with significant additional impairments.</a:t>
            </a:r>
          </a:p>
          <a:p>
            <a:r>
              <a:rPr lang="en-US" sz="1600" dirty="0">
                <a:effectLst/>
                <a:latin typeface="Calibri" panose="020F0502020204030204" pitchFamily="34" charset="0"/>
                <a:ea typeface="Calibri" panose="020F0502020204030204" pitchFamily="34" charset="0"/>
                <a:cs typeface="Times New Roman" panose="02020603050405020304" pitchFamily="18" charset="0"/>
              </a:rPr>
              <a:t>Enabling Devices has a list of switch accessible apps that work with children with usable vision.  </a:t>
            </a:r>
            <a:r>
              <a:rPr lang="en-US" sz="16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tooltip="Enabling Devices Switch Accessible Apps"/>
              </a:rPr>
              <a:t>https://enablingdevices.com/wp-content/uploads/2018/09/Switch-Accessible-Apps-2018.pdf</a:t>
            </a:r>
            <a:r>
              <a:rPr lang="en-US" sz="1600"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p>
          <a:p>
            <a:r>
              <a:rPr lang="en-US" sz="1600" dirty="0"/>
              <a:t>The key content for switch accessible apps is always </a:t>
            </a:r>
            <a:r>
              <a:rPr lang="en-US" sz="1600" b="1" u="sng" dirty="0"/>
              <a:t>spacebar</a:t>
            </a:r>
            <a:r>
              <a:rPr lang="en-US" sz="1600" dirty="0"/>
              <a:t> for switch 1 and </a:t>
            </a:r>
            <a:r>
              <a:rPr lang="en-US" sz="1600" b="1" u="sng" dirty="0"/>
              <a:t>enter</a:t>
            </a:r>
            <a:r>
              <a:rPr lang="en-US" sz="1600" dirty="0"/>
              <a:t> for switch 2.</a:t>
            </a:r>
          </a:p>
          <a:p>
            <a:endParaRPr lang="en-US" sz="1600" dirty="0"/>
          </a:p>
          <a:p>
            <a:endParaRPr lang="en-US" sz="1600" dirty="0"/>
          </a:p>
          <a:p>
            <a:endParaRPr lang="en-US" sz="1600" dirty="0"/>
          </a:p>
        </p:txBody>
      </p:sp>
    </p:spTree>
    <p:extLst>
      <p:ext uri="{BB962C8B-B14F-4D97-AF65-F5344CB8AC3E}">
        <p14:creationId xmlns:p14="http://schemas.microsoft.com/office/powerpoint/2010/main" val="1839245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121C0-65EB-468D-A83A-983281E057FA}"/>
              </a:ext>
            </a:extLst>
          </p:cNvPr>
          <p:cNvSpPr>
            <a:spLocks noGrp="1"/>
          </p:cNvSpPr>
          <p:nvPr>
            <p:ph type="title"/>
          </p:nvPr>
        </p:nvSpPr>
        <p:spPr/>
        <p:txBody>
          <a:bodyPr/>
          <a:lstStyle/>
          <a:p>
            <a:r>
              <a:rPr lang="en-US" dirty="0"/>
              <a:t>Tar Heel Reader &amp; Tar Heel Gameplay</a:t>
            </a:r>
          </a:p>
        </p:txBody>
      </p:sp>
      <p:sp>
        <p:nvSpPr>
          <p:cNvPr id="3" name="Text Placeholder 2">
            <a:extLst>
              <a:ext uri="{FF2B5EF4-FFF2-40B4-BE49-F238E27FC236}">
                <a16:creationId xmlns:a16="http://schemas.microsoft.com/office/drawing/2014/main" id="{04B82CD3-FB5E-47C9-A2A8-D0F868ED3165}"/>
              </a:ext>
            </a:extLst>
          </p:cNvPr>
          <p:cNvSpPr>
            <a:spLocks noGrp="1"/>
          </p:cNvSpPr>
          <p:nvPr>
            <p:ph type="body" idx="1"/>
          </p:nvPr>
        </p:nvSpPr>
        <p:spPr>
          <a:xfrm>
            <a:off x="819150" y="1700213"/>
            <a:ext cx="7505700" cy="2738512"/>
          </a:xfrm>
        </p:spPr>
        <p:txBody>
          <a:bodyPr/>
          <a:lstStyle/>
          <a:p>
            <a:r>
              <a:rPr lang="en-US" sz="1600" dirty="0"/>
              <a:t>These web sites are awesome.</a:t>
            </a:r>
          </a:p>
          <a:p>
            <a:r>
              <a:rPr lang="en-US" sz="1600" dirty="0"/>
              <a:t>They will work with an iPad, Chromebook, Windows, or Mac.</a:t>
            </a:r>
          </a:p>
          <a:p>
            <a:r>
              <a:rPr lang="en-US" sz="1600" dirty="0">
                <a:hlinkClick r:id="rId2" tooltip="Tar Heel Reader"/>
              </a:rPr>
              <a:t>https://tarheelreader.org/</a:t>
            </a:r>
            <a:r>
              <a:rPr lang="en-US" sz="1600" dirty="0"/>
              <a:t> </a:t>
            </a:r>
          </a:p>
          <a:p>
            <a:r>
              <a:rPr lang="en-US" sz="1600" dirty="0">
                <a:hlinkClick r:id="rId3" tooltip="Tar Heel Gameplay"/>
              </a:rPr>
              <a:t>https://tarheelgameplay.org/</a:t>
            </a:r>
            <a:r>
              <a:rPr lang="en-US" sz="1600" dirty="0"/>
              <a:t> </a:t>
            </a:r>
          </a:p>
        </p:txBody>
      </p:sp>
    </p:spTree>
    <p:extLst>
      <p:ext uri="{BB962C8B-B14F-4D97-AF65-F5344CB8AC3E}">
        <p14:creationId xmlns:p14="http://schemas.microsoft.com/office/powerpoint/2010/main" val="2198591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805EB-E373-4DD3-9402-B96C6018922D}"/>
              </a:ext>
            </a:extLst>
          </p:cNvPr>
          <p:cNvSpPr>
            <a:spLocks noGrp="1"/>
          </p:cNvSpPr>
          <p:nvPr>
            <p:ph type="title"/>
          </p:nvPr>
        </p:nvSpPr>
        <p:spPr/>
        <p:txBody>
          <a:bodyPr/>
          <a:lstStyle/>
          <a:p>
            <a:r>
              <a:rPr lang="en-US" dirty="0"/>
              <a:t>Switch Access &amp; Alexa</a:t>
            </a:r>
          </a:p>
        </p:txBody>
      </p:sp>
      <p:sp>
        <p:nvSpPr>
          <p:cNvPr id="3" name="Text Placeholder 2">
            <a:extLst>
              <a:ext uri="{FF2B5EF4-FFF2-40B4-BE49-F238E27FC236}">
                <a16:creationId xmlns:a16="http://schemas.microsoft.com/office/drawing/2014/main" id="{27D0BB58-140F-4E3F-8AF6-BE835F5942C1}"/>
              </a:ext>
            </a:extLst>
          </p:cNvPr>
          <p:cNvSpPr>
            <a:spLocks noGrp="1"/>
          </p:cNvSpPr>
          <p:nvPr>
            <p:ph type="body" idx="1"/>
          </p:nvPr>
        </p:nvSpPr>
        <p:spPr>
          <a:xfrm>
            <a:off x="819150" y="1593056"/>
            <a:ext cx="7505700" cy="2845669"/>
          </a:xfrm>
        </p:spPr>
        <p:txBody>
          <a:bodyPr/>
          <a:lstStyle/>
          <a:p>
            <a:r>
              <a:rPr lang="en-US" sz="1600" dirty="0"/>
              <a:t>Use AAC apps or Sounding Board and configure this software to link to Alexa.</a:t>
            </a:r>
          </a:p>
          <a:p>
            <a:r>
              <a:rPr lang="en-US" sz="1600" dirty="0"/>
              <a:t>Sounding Board is a switch accessible app.</a:t>
            </a:r>
          </a:p>
        </p:txBody>
      </p:sp>
    </p:spTree>
    <p:extLst>
      <p:ext uri="{BB962C8B-B14F-4D97-AF65-F5344CB8AC3E}">
        <p14:creationId xmlns:p14="http://schemas.microsoft.com/office/powerpoint/2010/main" val="3595273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Switch2Scan: 3 Switches</a:t>
            </a:r>
            <a:endParaRPr/>
          </a:p>
        </p:txBody>
      </p:sp>
      <p:sp>
        <p:nvSpPr>
          <p:cNvPr id="154" name="Google Shape;154;p17"/>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55" name="Google Shape;155;p17" descr="3 Switches and a plastic case that contains the wires"/>
          <p:cNvPicPr preferRelativeResize="0"/>
          <p:nvPr/>
        </p:nvPicPr>
        <p:blipFill>
          <a:blip r:embed="rId3">
            <a:alphaModFix/>
          </a:blip>
          <a:stretch>
            <a:fillRect/>
          </a:stretch>
        </p:blipFill>
        <p:spPr>
          <a:xfrm>
            <a:off x="0" y="-703475"/>
            <a:ext cx="9143997" cy="53053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ound Touch 1, Switch Interface, Left, right, up, and down arrow. Click">
            <a:extLst>
              <a:ext uri="{FF2B5EF4-FFF2-40B4-BE49-F238E27FC236}">
                <a16:creationId xmlns:a16="http://schemas.microsoft.com/office/drawing/2014/main" id="{8D89DBFA-9D7D-4E62-9DA6-A51D99FC36DA}"/>
              </a:ext>
            </a:extLst>
          </p:cNvPr>
          <p:cNvPicPr>
            <a:picLocks noChangeAspect="1"/>
          </p:cNvPicPr>
          <p:nvPr/>
        </p:nvPicPr>
        <p:blipFill>
          <a:blip r:embed="rId2"/>
          <a:stretch>
            <a:fillRect/>
          </a:stretch>
        </p:blipFill>
        <p:spPr>
          <a:xfrm>
            <a:off x="92869" y="0"/>
            <a:ext cx="9051131" cy="5143500"/>
          </a:xfrm>
          <a:prstGeom prst="rect">
            <a:avLst/>
          </a:prstGeom>
        </p:spPr>
      </p:pic>
      <p:sp>
        <p:nvSpPr>
          <p:cNvPr id="4" name="Title 3">
            <a:extLst>
              <a:ext uri="{FF2B5EF4-FFF2-40B4-BE49-F238E27FC236}">
                <a16:creationId xmlns:a16="http://schemas.microsoft.com/office/drawing/2014/main" id="{1AAB7471-9B7D-4DC4-94AC-61A1A5B336F7}"/>
              </a:ext>
            </a:extLst>
          </p:cNvPr>
          <p:cNvSpPr>
            <a:spLocks noGrp="1"/>
          </p:cNvSpPr>
          <p:nvPr>
            <p:ph type="title" idx="4294967295"/>
          </p:nvPr>
        </p:nvSpPr>
        <p:spPr/>
        <p:txBody>
          <a:bodyPr/>
          <a:lstStyle/>
          <a:p>
            <a:r>
              <a:rPr lang="en-US" dirty="0">
                <a:solidFill>
                  <a:srgbClr val="FF0000"/>
                </a:solidFill>
              </a:rPr>
              <a:t>Sound Touch Switch Access</a:t>
            </a:r>
          </a:p>
        </p:txBody>
      </p:sp>
    </p:spTree>
    <p:extLst>
      <p:ext uri="{BB962C8B-B14F-4D97-AF65-F5344CB8AC3E}">
        <p14:creationId xmlns:p14="http://schemas.microsoft.com/office/powerpoint/2010/main" val="363538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unting Songs 1, Key content spacebar and enter">
            <a:extLst>
              <a:ext uri="{FF2B5EF4-FFF2-40B4-BE49-F238E27FC236}">
                <a16:creationId xmlns:a16="http://schemas.microsoft.com/office/drawing/2014/main" id="{4DFB6D0F-EDC4-4F9F-BF47-139051C6D6AB}"/>
              </a:ext>
            </a:extLst>
          </p:cNvPr>
          <p:cNvPicPr>
            <a:picLocks noChangeAspect="1"/>
          </p:cNvPicPr>
          <p:nvPr/>
        </p:nvPicPr>
        <p:blipFill>
          <a:blip r:embed="rId2"/>
          <a:stretch>
            <a:fillRect/>
          </a:stretch>
        </p:blipFill>
        <p:spPr>
          <a:xfrm>
            <a:off x="0" y="0"/>
            <a:ext cx="9144000" cy="5143500"/>
          </a:xfrm>
          <a:prstGeom prst="rect">
            <a:avLst/>
          </a:prstGeom>
        </p:spPr>
      </p:pic>
      <p:sp>
        <p:nvSpPr>
          <p:cNvPr id="4" name="Title 3">
            <a:extLst>
              <a:ext uri="{FF2B5EF4-FFF2-40B4-BE49-F238E27FC236}">
                <a16:creationId xmlns:a16="http://schemas.microsoft.com/office/drawing/2014/main" id="{7408BFB9-BAD9-45DE-BC68-E7DB86BB3A69}"/>
              </a:ext>
            </a:extLst>
          </p:cNvPr>
          <p:cNvSpPr>
            <a:spLocks noGrp="1"/>
          </p:cNvSpPr>
          <p:nvPr>
            <p:ph type="title" idx="4294967295"/>
          </p:nvPr>
        </p:nvSpPr>
        <p:spPr/>
        <p:txBody>
          <a:bodyPr/>
          <a:lstStyle/>
          <a:p>
            <a:r>
              <a:rPr lang="en-US" dirty="0">
                <a:solidFill>
                  <a:srgbClr val="FF0000"/>
                </a:solidFill>
              </a:rPr>
              <a:t>Counting Songs 1</a:t>
            </a:r>
          </a:p>
        </p:txBody>
      </p:sp>
    </p:spTree>
    <p:extLst>
      <p:ext uri="{BB962C8B-B14F-4D97-AF65-F5344CB8AC3E}">
        <p14:creationId xmlns:p14="http://schemas.microsoft.com/office/powerpoint/2010/main" val="4175890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oogle Forms, Key content Left Arrow, tab, and spacebar">
            <a:extLst>
              <a:ext uri="{FF2B5EF4-FFF2-40B4-BE49-F238E27FC236}">
                <a16:creationId xmlns:a16="http://schemas.microsoft.com/office/drawing/2014/main" id="{DE72FDAD-C88F-458C-8E69-6E94CCE18801}"/>
              </a:ext>
            </a:extLst>
          </p:cNvPr>
          <p:cNvPicPr>
            <a:picLocks noChangeAspect="1"/>
          </p:cNvPicPr>
          <p:nvPr/>
        </p:nvPicPr>
        <p:blipFill>
          <a:blip r:embed="rId2"/>
          <a:stretch>
            <a:fillRect/>
          </a:stretch>
        </p:blipFill>
        <p:spPr>
          <a:xfrm>
            <a:off x="0" y="0"/>
            <a:ext cx="9143999" cy="5143500"/>
          </a:xfrm>
          <a:prstGeom prst="rect">
            <a:avLst/>
          </a:prstGeom>
        </p:spPr>
      </p:pic>
      <p:sp>
        <p:nvSpPr>
          <p:cNvPr id="4" name="Title 3">
            <a:extLst>
              <a:ext uri="{FF2B5EF4-FFF2-40B4-BE49-F238E27FC236}">
                <a16:creationId xmlns:a16="http://schemas.microsoft.com/office/drawing/2014/main" id="{39565D11-A685-4C89-A43F-9AA34EF63F77}"/>
              </a:ext>
            </a:extLst>
          </p:cNvPr>
          <p:cNvSpPr>
            <a:spLocks noGrp="1"/>
          </p:cNvSpPr>
          <p:nvPr>
            <p:ph type="title" idx="4294967295"/>
          </p:nvPr>
        </p:nvSpPr>
        <p:spPr/>
        <p:txBody>
          <a:bodyPr/>
          <a:lstStyle/>
          <a:p>
            <a:r>
              <a:rPr lang="en-US" dirty="0">
                <a:solidFill>
                  <a:srgbClr val="FF0000"/>
                </a:solidFill>
              </a:rPr>
              <a:t>Google Forms Switch Access</a:t>
            </a:r>
          </a:p>
        </p:txBody>
      </p:sp>
    </p:spTree>
    <p:extLst>
      <p:ext uri="{BB962C8B-B14F-4D97-AF65-F5344CB8AC3E}">
        <p14:creationId xmlns:p14="http://schemas.microsoft.com/office/powerpoint/2010/main" val="2118536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FD8B0-5B59-47F3-B3A4-666C4ED76DDC}"/>
              </a:ext>
            </a:extLst>
          </p:cNvPr>
          <p:cNvSpPr>
            <a:spLocks noGrp="1"/>
          </p:cNvSpPr>
          <p:nvPr>
            <p:ph type="title"/>
          </p:nvPr>
        </p:nvSpPr>
        <p:spPr/>
        <p:txBody>
          <a:bodyPr/>
          <a:lstStyle/>
          <a:p>
            <a:r>
              <a:rPr lang="en-US" dirty="0"/>
              <a:t>Resources</a:t>
            </a:r>
            <a:br>
              <a:rPr lang="en-US" dirty="0"/>
            </a:br>
            <a:endParaRPr lang="en-US" dirty="0"/>
          </a:p>
        </p:txBody>
      </p:sp>
      <p:sp>
        <p:nvSpPr>
          <p:cNvPr id="3" name="Text Placeholder 2">
            <a:extLst>
              <a:ext uri="{FF2B5EF4-FFF2-40B4-BE49-F238E27FC236}">
                <a16:creationId xmlns:a16="http://schemas.microsoft.com/office/drawing/2014/main" id="{DD3A9B58-0361-48D2-8836-DC828D120468}"/>
              </a:ext>
            </a:extLst>
          </p:cNvPr>
          <p:cNvSpPr>
            <a:spLocks noGrp="1"/>
          </p:cNvSpPr>
          <p:nvPr>
            <p:ph type="body" idx="1"/>
          </p:nvPr>
        </p:nvSpPr>
        <p:spPr>
          <a:xfrm>
            <a:off x="819150" y="1478756"/>
            <a:ext cx="7505700" cy="3200400"/>
          </a:xfrm>
        </p:spPr>
        <p:txBody>
          <a:bodyPr/>
          <a:lstStyle/>
          <a:p>
            <a:r>
              <a:rPr lang="en-US" sz="1600" dirty="0">
                <a:hlinkClick r:id="rId2" tooltip="WSSB Statewide Technology Services"/>
              </a:rPr>
              <a:t>https://www.wssb.wa.gov/welcome-to-wssb/services/statewide-technology-services/</a:t>
            </a:r>
            <a:r>
              <a:rPr lang="en-US" sz="1600" dirty="0"/>
              <a:t> </a:t>
            </a:r>
          </a:p>
          <a:p>
            <a:r>
              <a:rPr lang="en-US" sz="1600" dirty="0"/>
              <a:t>All materials on this page have links to all the other resources that I am aware of.</a:t>
            </a:r>
          </a:p>
          <a:p>
            <a:r>
              <a:rPr lang="en-US" sz="1600" dirty="0"/>
              <a:t>iPad and Chromebook Apps accessible for blind and low vision students with significant additional impairments.</a:t>
            </a:r>
          </a:p>
          <a:p>
            <a:r>
              <a:rPr lang="en-US" sz="1600" dirty="0"/>
              <a:t>Chromebook manual</a:t>
            </a:r>
          </a:p>
          <a:p>
            <a:r>
              <a:rPr lang="en-US" sz="1600" dirty="0"/>
              <a:t>APH Chameleon 20 &amp; APH Mantis Q40 manuals</a:t>
            </a:r>
          </a:p>
          <a:p>
            <a:r>
              <a:rPr lang="en-US" sz="1600" dirty="0"/>
              <a:t>Duxbury manual</a:t>
            </a:r>
          </a:p>
          <a:p>
            <a:r>
              <a:rPr lang="en-US" sz="1600" dirty="0"/>
              <a:t>JAWS manual</a:t>
            </a:r>
          </a:p>
          <a:p>
            <a:r>
              <a:rPr lang="en-US" sz="1600" dirty="0"/>
              <a:t>VoiceOver manual</a:t>
            </a:r>
          </a:p>
          <a:p>
            <a:r>
              <a:rPr lang="en-US" sz="1600" dirty="0"/>
              <a:t>More…</a:t>
            </a:r>
          </a:p>
          <a:p>
            <a:endParaRPr lang="en-US" dirty="0"/>
          </a:p>
        </p:txBody>
      </p:sp>
    </p:spTree>
    <p:extLst>
      <p:ext uri="{BB962C8B-B14F-4D97-AF65-F5344CB8AC3E}">
        <p14:creationId xmlns:p14="http://schemas.microsoft.com/office/powerpoint/2010/main" val="708117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F3082-7706-4936-BEA8-9F18C78EAB90}"/>
              </a:ext>
            </a:extLst>
          </p:cNvPr>
          <p:cNvSpPr>
            <a:spLocks noGrp="1"/>
          </p:cNvSpPr>
          <p:nvPr>
            <p:ph type="title"/>
          </p:nvPr>
        </p:nvSpPr>
        <p:spPr/>
        <p:txBody>
          <a:bodyPr/>
          <a:lstStyle/>
          <a:p>
            <a:r>
              <a:rPr lang="en-US" dirty="0"/>
              <a:t>Project Euphonia</a:t>
            </a:r>
          </a:p>
        </p:txBody>
      </p:sp>
      <p:sp>
        <p:nvSpPr>
          <p:cNvPr id="3" name="Text Placeholder 2">
            <a:extLst>
              <a:ext uri="{FF2B5EF4-FFF2-40B4-BE49-F238E27FC236}">
                <a16:creationId xmlns:a16="http://schemas.microsoft.com/office/drawing/2014/main" id="{1244A0BB-88E7-4FB4-BBDC-A1E889DD6137}"/>
              </a:ext>
            </a:extLst>
          </p:cNvPr>
          <p:cNvSpPr>
            <a:spLocks noGrp="1"/>
          </p:cNvSpPr>
          <p:nvPr>
            <p:ph type="body" idx="1"/>
          </p:nvPr>
        </p:nvSpPr>
        <p:spPr>
          <a:xfrm>
            <a:off x="819150" y="1607344"/>
            <a:ext cx="7505700" cy="2831381"/>
          </a:xfrm>
        </p:spPr>
        <p:txBody>
          <a:bodyPr/>
          <a:lstStyle/>
          <a:p>
            <a:r>
              <a:rPr lang="en-US" sz="1600" dirty="0">
                <a:hlinkClick r:id="rId2" tooltip="Project Euphonia"/>
              </a:rPr>
              <a:t>https://sites.research.google/euphonia/about/</a:t>
            </a:r>
            <a:r>
              <a:rPr lang="en-US" sz="1600" dirty="0"/>
              <a:t> </a:t>
            </a:r>
          </a:p>
          <a:p>
            <a:r>
              <a:rPr lang="en-US" sz="1600" dirty="0"/>
              <a:t>Project Euphonia is a Google Research initiative focused on helping people with atypical speech be better understood. The approach is centered on analyzing speech recordings to better train speech recognition models.</a:t>
            </a:r>
          </a:p>
          <a:p>
            <a:r>
              <a:rPr lang="en-US" sz="1600" dirty="0"/>
              <a:t>Must be over 18 to participate.</a:t>
            </a:r>
          </a:p>
        </p:txBody>
      </p:sp>
    </p:spTree>
    <p:extLst>
      <p:ext uri="{BB962C8B-B14F-4D97-AF65-F5344CB8AC3E}">
        <p14:creationId xmlns:p14="http://schemas.microsoft.com/office/powerpoint/2010/main" val="1238172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52240-9B97-4BC8-8B85-70D6D8FEA968}"/>
              </a:ext>
            </a:extLst>
          </p:cNvPr>
          <p:cNvSpPr>
            <a:spLocks noGrp="1"/>
          </p:cNvSpPr>
          <p:nvPr>
            <p:ph type="title"/>
          </p:nvPr>
        </p:nvSpPr>
        <p:spPr/>
        <p:txBody>
          <a:bodyPr/>
          <a:lstStyle/>
          <a:p>
            <a:r>
              <a:rPr lang="en-US" dirty="0"/>
              <a:t>Low Tech</a:t>
            </a:r>
          </a:p>
        </p:txBody>
      </p:sp>
      <p:sp>
        <p:nvSpPr>
          <p:cNvPr id="3" name="Text Placeholder 2">
            <a:extLst>
              <a:ext uri="{FF2B5EF4-FFF2-40B4-BE49-F238E27FC236}">
                <a16:creationId xmlns:a16="http://schemas.microsoft.com/office/drawing/2014/main" id="{7B77A817-17B5-45FE-B534-0E1DC9407ABD}"/>
              </a:ext>
            </a:extLst>
          </p:cNvPr>
          <p:cNvSpPr>
            <a:spLocks noGrp="1"/>
          </p:cNvSpPr>
          <p:nvPr>
            <p:ph type="body" idx="1"/>
          </p:nvPr>
        </p:nvSpPr>
        <p:spPr>
          <a:xfrm>
            <a:off x="819150" y="1500188"/>
            <a:ext cx="7505700" cy="2938537"/>
          </a:xfrm>
        </p:spPr>
        <p:txBody>
          <a:bodyPr/>
          <a:lstStyle/>
          <a:p>
            <a:r>
              <a:rPr lang="en-US" sz="1600" dirty="0"/>
              <a:t>AbleNet Little Step-by-Step: </a:t>
            </a:r>
            <a:r>
              <a:rPr lang="en-US" sz="1600" dirty="0">
                <a:hlinkClick r:id="rId2" tooltip="AbleNet Little Step-by-Step"/>
              </a:rPr>
              <a:t>https://www.ablenetinc.com/little-step-by-step/</a:t>
            </a:r>
            <a:r>
              <a:rPr lang="en-US" sz="1600" dirty="0"/>
              <a:t> </a:t>
            </a:r>
          </a:p>
          <a:p>
            <a:r>
              <a:rPr lang="en-US" sz="1600" dirty="0"/>
              <a:t>Single Message: </a:t>
            </a:r>
            <a:r>
              <a:rPr lang="en-US" sz="1600" dirty="0">
                <a:hlinkClick r:id="rId3" tooltip="Talking Brix 2"/>
              </a:rPr>
              <a:t>https://www.ablenetinc.com/talkingbrix-2/</a:t>
            </a:r>
            <a:r>
              <a:rPr lang="en-US" sz="1600" dirty="0"/>
              <a:t> </a:t>
            </a:r>
          </a:p>
          <a:p>
            <a:r>
              <a:rPr lang="en-US" sz="1600" dirty="0"/>
              <a:t>Some TVI’s have purchased single message communicators on Amazon.</a:t>
            </a:r>
          </a:p>
          <a:p>
            <a:r>
              <a:rPr lang="en-US" sz="1600" dirty="0"/>
              <a:t>Resource “Making Connections” from Amazon. “A Practical Guide to Bringing the World of Voice Output Communication to Students with Severe Disabilities.”</a:t>
            </a:r>
          </a:p>
        </p:txBody>
      </p:sp>
    </p:spTree>
    <p:extLst>
      <p:ext uri="{BB962C8B-B14F-4D97-AF65-F5344CB8AC3E}">
        <p14:creationId xmlns:p14="http://schemas.microsoft.com/office/powerpoint/2010/main" val="2803433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47A97-9CE5-45CC-AD03-47B2EE030EB5}"/>
              </a:ext>
            </a:extLst>
          </p:cNvPr>
          <p:cNvSpPr>
            <a:spLocks noGrp="1"/>
          </p:cNvSpPr>
          <p:nvPr>
            <p:ph type="title"/>
          </p:nvPr>
        </p:nvSpPr>
        <p:spPr/>
        <p:txBody>
          <a:bodyPr/>
          <a:lstStyle/>
          <a:p>
            <a:r>
              <a:rPr lang="en-US" dirty="0"/>
              <a:t>OT/PT Involvement </a:t>
            </a:r>
          </a:p>
        </p:txBody>
      </p:sp>
      <p:sp>
        <p:nvSpPr>
          <p:cNvPr id="3" name="Text Placeholder 2">
            <a:extLst>
              <a:ext uri="{FF2B5EF4-FFF2-40B4-BE49-F238E27FC236}">
                <a16:creationId xmlns:a16="http://schemas.microsoft.com/office/drawing/2014/main" id="{D747A71D-CD15-477E-99DA-B1A0CC6CE31B}"/>
              </a:ext>
            </a:extLst>
          </p:cNvPr>
          <p:cNvSpPr>
            <a:spLocks noGrp="1"/>
          </p:cNvSpPr>
          <p:nvPr>
            <p:ph type="body" idx="1"/>
          </p:nvPr>
        </p:nvSpPr>
        <p:spPr>
          <a:xfrm>
            <a:off x="819150" y="1693069"/>
            <a:ext cx="7505700" cy="2745656"/>
          </a:xfrm>
        </p:spPr>
        <p:txBody>
          <a:bodyPr/>
          <a:lstStyle/>
          <a:p>
            <a:r>
              <a:rPr lang="en-US" sz="2400" dirty="0"/>
              <a:t>Requirement before the first visit, determine that the OT or PT has been involved and has determined appropriate switch placement for this student.</a:t>
            </a:r>
          </a:p>
          <a:p>
            <a:r>
              <a:rPr lang="en-US" sz="2400" dirty="0"/>
              <a:t>If an SLP can be involved that would be awesome.</a:t>
            </a:r>
          </a:p>
        </p:txBody>
      </p:sp>
    </p:spTree>
    <p:extLst>
      <p:ext uri="{BB962C8B-B14F-4D97-AF65-F5344CB8AC3E}">
        <p14:creationId xmlns:p14="http://schemas.microsoft.com/office/powerpoint/2010/main" val="443557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A3893-2DEC-4729-8236-4571AAA5FB40}"/>
              </a:ext>
            </a:extLst>
          </p:cNvPr>
          <p:cNvSpPr>
            <a:spLocks noGrp="1"/>
          </p:cNvSpPr>
          <p:nvPr>
            <p:ph type="title"/>
          </p:nvPr>
        </p:nvSpPr>
        <p:spPr/>
        <p:txBody>
          <a:bodyPr/>
          <a:lstStyle/>
          <a:p>
            <a:r>
              <a:rPr lang="en-US" dirty="0"/>
              <a:t>Tips</a:t>
            </a:r>
          </a:p>
        </p:txBody>
      </p:sp>
      <p:sp>
        <p:nvSpPr>
          <p:cNvPr id="3" name="Text Placeholder 2">
            <a:extLst>
              <a:ext uri="{FF2B5EF4-FFF2-40B4-BE49-F238E27FC236}">
                <a16:creationId xmlns:a16="http://schemas.microsoft.com/office/drawing/2014/main" id="{02FD2369-FA3C-4752-BA23-A5FE8EA2C963}"/>
              </a:ext>
            </a:extLst>
          </p:cNvPr>
          <p:cNvSpPr>
            <a:spLocks noGrp="1"/>
          </p:cNvSpPr>
          <p:nvPr>
            <p:ph type="body" idx="1"/>
          </p:nvPr>
        </p:nvSpPr>
        <p:spPr>
          <a:xfrm>
            <a:off x="819150" y="1414463"/>
            <a:ext cx="7505700" cy="3257549"/>
          </a:xfrm>
        </p:spPr>
        <p:txBody>
          <a:bodyPr/>
          <a:lstStyle/>
          <a:p>
            <a:r>
              <a:rPr lang="en-US" sz="1600" dirty="0"/>
              <a:t>Tactually mark the iPad.  The APH Feel ‘n Peel stickers work well.  Some of the Duck </a:t>
            </a:r>
            <a:r>
              <a:rPr lang="en-US" sz="1600" dirty="0" err="1"/>
              <a:t>Duck</a:t>
            </a:r>
            <a:r>
              <a:rPr lang="en-US" sz="1600" dirty="0"/>
              <a:t> Moose apps can be made accessible this way.  For example, Wheels on the Bus.  (All of the Duck </a:t>
            </a:r>
            <a:r>
              <a:rPr lang="en-US" sz="1600" dirty="0" err="1"/>
              <a:t>Duck</a:t>
            </a:r>
            <a:r>
              <a:rPr lang="en-US" sz="1600" dirty="0"/>
              <a:t> Moose apps are now free.)</a:t>
            </a:r>
          </a:p>
          <a:p>
            <a:r>
              <a:rPr lang="en-US" sz="1600" dirty="0"/>
              <a:t>USB devices will work on the Chromebook if they do not require any drivers to install.  If you have an old Don Johnson Switch Interface, no longer made, it is going to work. </a:t>
            </a:r>
          </a:p>
          <a:p>
            <a:r>
              <a:rPr lang="en-US" sz="1600" dirty="0"/>
              <a:t>Tactualize the switches, APH makes excellent materials for this.</a:t>
            </a:r>
          </a:p>
          <a:p>
            <a:r>
              <a:rPr lang="en-US" sz="1600" dirty="0"/>
              <a:t>Switch Progression: </a:t>
            </a:r>
            <a:r>
              <a:rPr lang="en-US" sz="1600" dirty="0">
                <a:hlinkClick r:id="rId2" tooltip="Switch Progression Road Map"/>
              </a:rPr>
              <a:t>http://www.inclusive.co.uk/Lib/Doc/pubs/switch-progression-road-map.pdf</a:t>
            </a:r>
            <a:r>
              <a:rPr lang="en-US" sz="1600" dirty="0"/>
              <a:t> </a:t>
            </a:r>
          </a:p>
          <a:p>
            <a:r>
              <a:rPr lang="en-US" sz="1600" dirty="0"/>
              <a:t>Most apps made for special needs students are not accessible for blind students.</a:t>
            </a:r>
          </a:p>
          <a:p>
            <a:r>
              <a:rPr lang="en-US" sz="1600" dirty="0"/>
              <a:t>The more ports a switch interface has, the better.</a:t>
            </a:r>
          </a:p>
        </p:txBody>
      </p:sp>
    </p:spTree>
    <p:extLst>
      <p:ext uri="{BB962C8B-B14F-4D97-AF65-F5344CB8AC3E}">
        <p14:creationId xmlns:p14="http://schemas.microsoft.com/office/powerpoint/2010/main" val="3848501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Switch </a:t>
            </a:r>
            <a:r>
              <a:rPr lang="en-US" dirty="0"/>
              <a:t>Interfaces Part 1</a:t>
            </a:r>
            <a:endParaRPr dirty="0"/>
          </a:p>
        </p:txBody>
      </p:sp>
      <p:sp>
        <p:nvSpPr>
          <p:cNvPr id="135" name="Google Shape;135;p14"/>
          <p:cNvSpPr txBox="1">
            <a:spLocks noGrp="1"/>
          </p:cNvSpPr>
          <p:nvPr>
            <p:ph type="body" idx="1"/>
          </p:nvPr>
        </p:nvSpPr>
        <p:spPr>
          <a:xfrm>
            <a:off x="819150" y="1578769"/>
            <a:ext cx="7505700" cy="2859956"/>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US" sz="1600" dirty="0" err="1"/>
              <a:t>APPlicator</a:t>
            </a:r>
            <a:r>
              <a:rPr lang="en-US" sz="1600" dirty="0"/>
              <a:t>: </a:t>
            </a:r>
            <a:r>
              <a:rPr lang="en-US" sz="1600" dirty="0">
                <a:hlinkClick r:id="rId3" tooltip="APPlicator Inclusive TLC"/>
              </a:rPr>
              <a:t>https://www.inclusivetlc.com/applicator</a:t>
            </a:r>
            <a:r>
              <a:rPr lang="en-US" sz="1600" dirty="0"/>
              <a:t> Bluetooth. This device has 4 ports, each port can have 22 individually assigned options.  Uses iOS Switch Scanning, current device.  iPad or Chromebook </a:t>
            </a:r>
          </a:p>
          <a:p>
            <a:pPr indent="-342900">
              <a:buSzPts val="1800"/>
            </a:pPr>
            <a:r>
              <a:rPr lang="en" sz="1600" dirty="0"/>
              <a:t>Switch2Scan: </a:t>
            </a:r>
            <a:r>
              <a:rPr lang="en" sz="1600" u="sng" dirty="0">
                <a:solidFill>
                  <a:schemeClr val="hlink"/>
                </a:solidFill>
                <a:hlinkClick r:id="rId4" tooltip="Inclusive TLC Switch2Scan"/>
              </a:rPr>
              <a:t>https://www.inclusivetlc.com/switch2scan</a:t>
            </a:r>
            <a:r>
              <a:rPr lang="en" sz="1600" dirty="0"/>
              <a:t> </a:t>
            </a:r>
            <a:r>
              <a:rPr lang="en-US" sz="1600" dirty="0"/>
              <a:t>Bluetooth. This device 4 ports.  It has a VoiceOver component and is older. iPad or Chromebook</a:t>
            </a:r>
            <a:endParaRPr sz="1600" dirty="0"/>
          </a:p>
          <a:p>
            <a:pPr marL="457200" lvl="0" indent="-311150" algn="l" rtl="0">
              <a:spcBef>
                <a:spcPts val="0"/>
              </a:spcBef>
              <a:spcAft>
                <a:spcPts val="0"/>
              </a:spcAft>
              <a:buSzPts val="1300"/>
              <a:buChar char="●"/>
            </a:pPr>
            <a:r>
              <a:rPr lang="en" sz="1600" dirty="0"/>
              <a:t>Pretorian USB Switch Interface: </a:t>
            </a:r>
            <a:r>
              <a:rPr lang="en" sz="1600" u="sng" dirty="0">
                <a:solidFill>
                  <a:schemeClr val="hlink"/>
                </a:solidFill>
                <a:hlinkClick r:id="rId5" tooltip="Pretorian InclusiveTLC"/>
              </a:rPr>
              <a:t>https://www.inclusivetlc.com/pretorian-usb-switch</a:t>
            </a:r>
            <a:r>
              <a:rPr lang="en" sz="1600" dirty="0"/>
              <a:t> </a:t>
            </a:r>
            <a:r>
              <a:rPr lang="en-US" sz="1600" dirty="0"/>
              <a:t>USB.  This device can support 3 switches, each switch can have 22 individually assigned options. Chromebook/Windows/Mac</a:t>
            </a:r>
          </a:p>
          <a:p>
            <a:pPr marL="457200" lvl="0" indent="-311150" algn="l" rtl="0">
              <a:spcBef>
                <a:spcPts val="0"/>
              </a:spcBef>
              <a:spcAft>
                <a:spcPts val="0"/>
              </a:spcAft>
              <a:buSzPts val="1300"/>
              <a:buChar char="●"/>
            </a:pPr>
            <a:r>
              <a:rPr lang="en-US" sz="1600" dirty="0"/>
              <a:t>More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33DC6-29DC-421A-9E91-D3C8152ADDED}"/>
              </a:ext>
            </a:extLst>
          </p:cNvPr>
          <p:cNvSpPr>
            <a:spLocks noGrp="1"/>
          </p:cNvSpPr>
          <p:nvPr>
            <p:ph type="title"/>
          </p:nvPr>
        </p:nvSpPr>
        <p:spPr/>
        <p:txBody>
          <a:bodyPr/>
          <a:lstStyle/>
          <a:p>
            <a:r>
              <a:rPr lang="en-US" dirty="0"/>
              <a:t>Switch Interfaces Part 2</a:t>
            </a:r>
          </a:p>
        </p:txBody>
      </p:sp>
      <p:sp>
        <p:nvSpPr>
          <p:cNvPr id="3" name="Text Placeholder 2">
            <a:extLst>
              <a:ext uri="{FF2B5EF4-FFF2-40B4-BE49-F238E27FC236}">
                <a16:creationId xmlns:a16="http://schemas.microsoft.com/office/drawing/2014/main" id="{FEBB87E9-D711-4930-AB6C-F4D2E08660E4}"/>
              </a:ext>
            </a:extLst>
          </p:cNvPr>
          <p:cNvSpPr>
            <a:spLocks noGrp="1"/>
          </p:cNvSpPr>
          <p:nvPr>
            <p:ph type="body" idx="1"/>
          </p:nvPr>
        </p:nvSpPr>
        <p:spPr>
          <a:xfrm>
            <a:off x="819150" y="1485900"/>
            <a:ext cx="7505700" cy="3043237"/>
          </a:xfrm>
        </p:spPr>
        <p:txBody>
          <a:bodyPr/>
          <a:lstStyle/>
          <a:p>
            <a:r>
              <a:rPr lang="en-US" sz="1600" dirty="0"/>
              <a:t>Simple Switch: </a:t>
            </a:r>
            <a:r>
              <a:rPr lang="en-US" sz="1600" dirty="0">
                <a:hlinkClick r:id="rId2" tooltip="Simple Switch Inclusive TLC"/>
              </a:rPr>
              <a:t>https://www.inclusivetlc.com/simple-switch-box</a:t>
            </a:r>
            <a:r>
              <a:rPr lang="en-US" sz="1600" dirty="0"/>
              <a:t> USB.  This device has two ports.  Left and Right Click or Spacebar and Enter. Chromebook/Win/Mac</a:t>
            </a:r>
          </a:p>
          <a:p>
            <a:r>
              <a:rPr lang="en-US" sz="1600" dirty="0"/>
              <a:t>AbleNet Blue2: </a:t>
            </a:r>
            <a:r>
              <a:rPr lang="en-US" sz="1600" dirty="0">
                <a:hlinkClick r:id="rId3" tooltip="Ablenet Blue2"/>
              </a:rPr>
              <a:t>https://www.ablenetinc.com/blue2-bluetooth-switch/</a:t>
            </a:r>
            <a:r>
              <a:rPr lang="en-US" sz="1600" dirty="0"/>
              <a:t>  Bluetooth. This unit has two Ports.  It has 6 modes, 3 of the modes can be configured by plugging in a USB keyboard.  iPad or Chromebook</a:t>
            </a:r>
          </a:p>
          <a:p>
            <a:r>
              <a:rPr lang="en-US" sz="1600" dirty="0"/>
              <a:t>ATEC Computer Switch Interface: </a:t>
            </a:r>
            <a:r>
              <a:rPr lang="en-US" sz="1600" dirty="0">
                <a:hlinkClick r:id="rId4" tooltip="ATEC Switch Interface"/>
              </a:rPr>
              <a:t>https://www.adaptivation.com/product-page/usb-switch-interface-by-atec</a:t>
            </a:r>
            <a:r>
              <a:rPr lang="en-US" sz="1600" dirty="0"/>
              <a:t>  USB.  This unit has 5 ports that can be assigned 5 different options.  Chromebook/Windows/Mac</a:t>
            </a:r>
          </a:p>
          <a:p>
            <a:r>
              <a:rPr lang="en-US" sz="1600" dirty="0" err="1"/>
              <a:t>IntelliKeys</a:t>
            </a:r>
            <a:r>
              <a:rPr lang="en-US" sz="1600" dirty="0"/>
              <a:t> USB Keyboard and APH Braille Overlays: (No longer made but can be used as a switch interface.)  </a:t>
            </a:r>
            <a:r>
              <a:rPr lang="en-US" sz="1600" dirty="0">
                <a:hlinkClick r:id="rId5" tooltip="IntelliKeys AT Maker Movement"/>
              </a:rPr>
              <a:t>http://atmakers.org/intellikeys/</a:t>
            </a:r>
            <a:r>
              <a:rPr lang="en-US" sz="1600" dirty="0"/>
              <a:t> Windows</a:t>
            </a:r>
          </a:p>
          <a:p>
            <a:endParaRPr lang="en-US" sz="1600" dirty="0"/>
          </a:p>
          <a:p>
            <a:endParaRPr lang="en-US" dirty="0"/>
          </a:p>
        </p:txBody>
      </p:sp>
    </p:spTree>
    <p:extLst>
      <p:ext uri="{BB962C8B-B14F-4D97-AF65-F5344CB8AC3E}">
        <p14:creationId xmlns:p14="http://schemas.microsoft.com/office/powerpoint/2010/main" val="2638662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iOS Switch </a:t>
            </a:r>
            <a:r>
              <a:rPr lang="en-US" dirty="0"/>
              <a:t>Scanning</a:t>
            </a:r>
            <a:r>
              <a:rPr lang="en" dirty="0"/>
              <a:t> </a:t>
            </a:r>
            <a:r>
              <a:rPr lang="en-US" dirty="0"/>
              <a:t>Suggestions</a:t>
            </a:r>
            <a:endParaRPr dirty="0"/>
          </a:p>
        </p:txBody>
      </p:sp>
      <p:sp>
        <p:nvSpPr>
          <p:cNvPr id="141" name="Google Shape;141;p15"/>
          <p:cNvSpPr txBox="1">
            <a:spLocks noGrp="1"/>
          </p:cNvSpPr>
          <p:nvPr>
            <p:ph type="body" idx="1"/>
          </p:nvPr>
        </p:nvSpPr>
        <p:spPr>
          <a:xfrm>
            <a:off x="819150" y="1593056"/>
            <a:ext cx="7505700" cy="2845669"/>
          </a:xfrm>
          <a:prstGeom prst="rect">
            <a:avLst/>
          </a:prstGeom>
        </p:spPr>
        <p:txBody>
          <a:bodyPr spcFirstLastPara="1" wrap="square" lIns="91425" tIns="91425" rIns="91425" bIns="91425" anchor="t" anchorCtr="0">
            <a:noAutofit/>
          </a:bodyPr>
          <a:lstStyle/>
          <a:p>
            <a:pPr marL="361950" indent="-285750">
              <a:buSzPts val="2400"/>
            </a:pPr>
            <a:r>
              <a:rPr lang="en" sz="1600" dirty="0"/>
              <a:t>Gliding Cursor in iOS Switch Scanning can’t be turned off, </a:t>
            </a:r>
            <a:r>
              <a:rPr lang="en-US" sz="1600" dirty="0"/>
              <a:t>set it to Single and the fastest speed so it is less annoying.</a:t>
            </a:r>
          </a:p>
          <a:p>
            <a:pPr marL="361950" indent="-285750">
              <a:buSzPts val="2400"/>
            </a:pPr>
            <a:r>
              <a:rPr lang="en-US" sz="1600" dirty="0"/>
              <a:t>Configure two or more external switches</a:t>
            </a:r>
          </a:p>
          <a:p>
            <a:pPr marL="457200" lvl="0" indent="-381000" algn="l" rtl="0">
              <a:spcBef>
                <a:spcPts val="0"/>
              </a:spcBef>
              <a:spcAft>
                <a:spcPts val="0"/>
              </a:spcAft>
              <a:buSzPts val="2400"/>
              <a:buChar char="●"/>
            </a:pPr>
            <a:r>
              <a:rPr lang="en-US" sz="1600" dirty="0"/>
              <a:t>Scanning Style: Manual</a:t>
            </a:r>
          </a:p>
          <a:p>
            <a:pPr marL="457200" lvl="0" indent="-381000" algn="l" rtl="0">
              <a:spcBef>
                <a:spcPts val="0"/>
              </a:spcBef>
              <a:spcAft>
                <a:spcPts val="0"/>
              </a:spcAft>
              <a:buSzPts val="2400"/>
              <a:buChar char="●"/>
            </a:pPr>
            <a:r>
              <a:rPr lang="en-US" sz="1600" dirty="0"/>
              <a:t>Tap Behavior: Always tap</a:t>
            </a:r>
          </a:p>
          <a:p>
            <a:pPr marL="457200" lvl="0" indent="-381000" algn="l" rtl="0">
              <a:spcBef>
                <a:spcPts val="0"/>
              </a:spcBef>
              <a:spcAft>
                <a:spcPts val="0"/>
              </a:spcAft>
              <a:buSzPts val="2400"/>
              <a:buChar char="●"/>
            </a:pPr>
            <a:r>
              <a:rPr lang="en-US" sz="1600" dirty="0"/>
              <a:t>Sound Effects: On</a:t>
            </a:r>
          </a:p>
          <a:p>
            <a:pPr marL="457200" lvl="0" indent="-381000" algn="l" rtl="0">
              <a:spcBef>
                <a:spcPts val="0"/>
              </a:spcBef>
              <a:spcAft>
                <a:spcPts val="0"/>
              </a:spcAft>
              <a:buSzPts val="2400"/>
              <a:buChar char="●"/>
            </a:pPr>
            <a:r>
              <a:rPr lang="en-US" sz="1600" dirty="0"/>
              <a:t>Speech: On</a:t>
            </a:r>
          </a:p>
          <a:p>
            <a:pPr marL="457200" lvl="0" indent="-381000" algn="l" rtl="0">
              <a:spcBef>
                <a:spcPts val="0"/>
              </a:spcBef>
              <a:spcAft>
                <a:spcPts val="0"/>
              </a:spcAft>
              <a:buSzPts val="2400"/>
              <a:buChar char="●"/>
            </a:pPr>
            <a:r>
              <a:rPr lang="en-US" sz="1600" dirty="0"/>
              <a:t>Group Items: Off</a:t>
            </a:r>
          </a:p>
          <a:p>
            <a:pPr marL="457200" lvl="0" indent="-381000" algn="l" rtl="0">
              <a:spcBef>
                <a:spcPts val="0"/>
              </a:spcBef>
              <a:spcAft>
                <a:spcPts val="0"/>
              </a:spcAft>
              <a:buSzPts val="2400"/>
              <a:buChar char="●"/>
            </a:pPr>
            <a:r>
              <a:rPr lang="en-US" sz="1600" dirty="0"/>
              <a:t>Large Cursor: On</a:t>
            </a:r>
          </a:p>
          <a:p>
            <a:pPr marL="457200" lvl="0" indent="-381000" algn="l" rtl="0">
              <a:spcBef>
                <a:spcPts val="0"/>
              </a:spcBef>
              <a:spcAft>
                <a:spcPts val="0"/>
              </a:spcAft>
              <a:buSzPts val="2400"/>
              <a:buChar char="●"/>
            </a:pPr>
            <a:r>
              <a:rPr lang="en-US" sz="1600" dirty="0"/>
              <a:t>Explore “Recipes” an advanced method to configure iOS Switch Control</a:t>
            </a:r>
            <a:endParaRPr sz="1600" dirty="0"/>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TotalTime>
  <Words>895</Words>
  <Application>Microsoft Office PowerPoint</Application>
  <PresentationFormat>On-screen Show (16:9)</PresentationFormat>
  <Paragraphs>69</Paragraphs>
  <Slides>16</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Nunito</vt:lpstr>
      <vt:lpstr>Calibri</vt:lpstr>
      <vt:lpstr>Arial</vt:lpstr>
      <vt:lpstr>Shift</vt:lpstr>
      <vt:lpstr>Switch Access for Blind and Low Vision Students</vt:lpstr>
      <vt:lpstr>Resources </vt:lpstr>
      <vt:lpstr>Project Euphonia</vt:lpstr>
      <vt:lpstr>Low Tech</vt:lpstr>
      <vt:lpstr>OT/PT Involvement </vt:lpstr>
      <vt:lpstr>Tips</vt:lpstr>
      <vt:lpstr>Switch Interfaces Part 1</vt:lpstr>
      <vt:lpstr>Switch Interfaces Part 2</vt:lpstr>
      <vt:lpstr>iOS Switch Scanning Suggestions</vt:lpstr>
      <vt:lpstr>Switch Accessible Software</vt:lpstr>
      <vt:lpstr>Tar Heel Reader &amp; Tar Heel Gameplay</vt:lpstr>
      <vt:lpstr>Switch Access &amp; Alexa</vt:lpstr>
      <vt:lpstr>Switch2Scan: 3 Switches</vt:lpstr>
      <vt:lpstr>Sound Touch Switch Access</vt:lpstr>
      <vt:lpstr>Counting Songs 1</vt:lpstr>
      <vt:lpstr>Google Forms Switch Access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Switch Access for Blind and Low Vision Students</dc:title>
  <dc:creator>Bruce McClanahan</dc:creator>
  <cp:keywords>Switch Access Accessibility</cp:keywords>
  <cp:lastModifiedBy>Bruce McClanahan</cp:lastModifiedBy>
  <cp:revision>48</cp:revision>
  <cp:lastPrinted>2021-07-07T21:19:14Z</cp:lastPrinted>
  <dcterms:modified xsi:type="dcterms:W3CDTF">2023-04-12T21:57:30Z</dcterms:modified>
</cp:coreProperties>
</file>