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27"/>
  </p:notesMasterIdLst>
  <p:sldIdLst>
    <p:sldId id="256"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80" r:id="rId17"/>
    <p:sldId id="274" r:id="rId18"/>
    <p:sldId id="275" r:id="rId19"/>
    <p:sldId id="276" r:id="rId20"/>
    <p:sldId id="277" r:id="rId21"/>
    <p:sldId id="278" r:id="rId22"/>
    <p:sldId id="279" r:id="rId23"/>
    <p:sldId id="281" r:id="rId24"/>
    <p:sldId id="282" r:id="rId25"/>
    <p:sldId id="283" r:id="rId26"/>
  </p:sldIdLst>
  <p:sldSz cx="9144000" cy="5143500" type="screen16x9"/>
  <p:notesSz cx="7010400" cy="92964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Lato" panose="020B0604020202020204" charset="0"/>
      <p:regular r:id="rId34"/>
      <p:bold r:id="rId35"/>
      <p:italic r:id="rId36"/>
      <p:boldItalic r:id="rId37"/>
    </p:embeddedFont>
    <p:embeddedFont>
      <p:font typeface="Raleway" panose="020B060402020202020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25" name="Google Shape;2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9ec0f10ffb_0_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9ec0f10ffb_0_35: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16" name="Google Shape;116;g9ec0f10ffb_0_35: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9ec0f10ffb_0_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9ec0f10ffb_0_42: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24" name="Google Shape;124;g9ec0f10ffb_0_42: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ec0f10ffb_0_4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ec0f10ffb_0_49: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32" name="Google Shape;132;g9ec0f10ffb_0_49: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ec0f10ffb_0_7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ec0f10ffb_0_7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40" name="Google Shape;140;g9ec0f10ffb_0_7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ec0f10ffb_0_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ec0f10ffb_0_56: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48" name="Google Shape;148;g9ec0f10ffb_0_56: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ec0f10ffb_0_6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ec0f10ffb_0_63: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56" name="Google Shape;156;g9ec0f10ffb_0_63: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9ec0f10ffb_0_7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9ec0f10ffb_0_77: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64" name="Google Shape;164;g9ec0f10ffb_0_77: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9ec0f10ffb_0_8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9ec0f10ffb_0_84: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72" name="Google Shape;172;g9ec0f10ffb_0_84: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ec0f10ffb_0_9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ec0f10ffb_0_91: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80" name="Google Shape;180;g9ec0f10ffb_0_91: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9ec0f10ffb_0_9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9ec0f10ffb_0_98: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88" name="Google Shape;188;g9ec0f10ffb_0_98: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46" name="Google Shape;46;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9ec0f10ffb_0_10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ec0f10ffb_0_105: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96" name="Google Shape;196;g9ec0f10ffb_0_105: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a747ff7d4e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a747ff7d4e_0_7: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204" name="Google Shape;204;ga747ff7d4e_0_7: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60" name="Google Shape;60;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9ec0f10ffb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9ec0f10ffb_0_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dirty="0"/>
          </a:p>
        </p:txBody>
      </p:sp>
      <p:sp>
        <p:nvSpPr>
          <p:cNvPr id="68" name="Google Shape;68;g9ec0f10ffb_0_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ec0f10ffb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ec0f10ffb_0_7: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dirty="0"/>
          </a:p>
        </p:txBody>
      </p:sp>
      <p:sp>
        <p:nvSpPr>
          <p:cNvPr id="76" name="Google Shape;76;g9ec0f10ffb_0_7: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9ec0f10ffb_0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9ec0f10ffb_0_14: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dirty="0"/>
          </a:p>
        </p:txBody>
      </p:sp>
      <p:sp>
        <p:nvSpPr>
          <p:cNvPr id="84" name="Google Shape;84;g9ec0f10ffb_0_14: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9ec0f10ffb_0_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9ec0f10ffb_0_21: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dirty="0"/>
          </a:p>
        </p:txBody>
      </p:sp>
      <p:sp>
        <p:nvSpPr>
          <p:cNvPr id="92" name="Google Shape;92;g9ec0f10ffb_0_21: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ab2a787a6b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ab2a787a6b_0_7: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dirty="0"/>
          </a:p>
        </p:txBody>
      </p:sp>
      <p:sp>
        <p:nvSpPr>
          <p:cNvPr id="100" name="Google Shape;100;gab2a787a6b_0_7: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ec0f10ffb_0_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ec0f10ffb_0_28: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08" name="Google Shape;108;g9ec0f10ffb_0_28: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E65D-C884-4F76-9543-763EF85701C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E80C756-24C4-43D3-A667-3CF658D6E6A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0F8130D-BB43-4A65-A347-1E73AB4A9BDA}"/>
              </a:ext>
            </a:extLst>
          </p:cNvPr>
          <p:cNvSpPr>
            <a:spLocks noGrp="1"/>
          </p:cNvSpPr>
          <p:nvPr>
            <p:ph type="dt" sz="half" idx="10"/>
          </p:nvPr>
        </p:nvSpPr>
        <p:spPr/>
        <p:txBody>
          <a:bodyPr/>
          <a:lstStyle/>
          <a:p>
            <a:fld id="{F63F6B89-44AD-481D-8447-6046394EF5F4}" type="datetimeFigureOut">
              <a:rPr lang="en-US" smtClean="0"/>
              <a:t>4/12/2023</a:t>
            </a:fld>
            <a:endParaRPr lang="en-US"/>
          </a:p>
        </p:txBody>
      </p:sp>
      <p:sp>
        <p:nvSpPr>
          <p:cNvPr id="5" name="Footer Placeholder 4">
            <a:extLst>
              <a:ext uri="{FF2B5EF4-FFF2-40B4-BE49-F238E27FC236}">
                <a16:creationId xmlns:a16="http://schemas.microsoft.com/office/drawing/2014/main" id="{3E48E545-712D-4F50-8D93-A86891AB1F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23CBD-7770-4950-A9CB-42C5FC3679C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5697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81693-D169-4478-AE4F-1586A6DB26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38741-46D6-497B-8199-22F6EA0DEF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B9C57-DF6B-47F8-A91E-06F5CB518FBE}"/>
              </a:ext>
            </a:extLst>
          </p:cNvPr>
          <p:cNvSpPr>
            <a:spLocks noGrp="1"/>
          </p:cNvSpPr>
          <p:nvPr>
            <p:ph type="dt" sz="half" idx="10"/>
          </p:nvPr>
        </p:nvSpPr>
        <p:spPr/>
        <p:txBody>
          <a:bodyPr/>
          <a:lstStyle/>
          <a:p>
            <a:fld id="{F63F6B89-44AD-481D-8447-6046394EF5F4}" type="datetimeFigureOut">
              <a:rPr lang="en-US" smtClean="0"/>
              <a:t>4/12/2023</a:t>
            </a:fld>
            <a:endParaRPr lang="en-US"/>
          </a:p>
        </p:txBody>
      </p:sp>
      <p:sp>
        <p:nvSpPr>
          <p:cNvPr id="5" name="Footer Placeholder 4">
            <a:extLst>
              <a:ext uri="{FF2B5EF4-FFF2-40B4-BE49-F238E27FC236}">
                <a16:creationId xmlns:a16="http://schemas.microsoft.com/office/drawing/2014/main" id="{6AFF5FA5-2D95-4467-BCEB-7E4A54DF5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C443B-F542-4C26-9797-85D755B2D96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963695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022AB0-9980-4913-BBB3-F5BF1754B9D5}"/>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6D2CF9-EF9D-42F5-9A8C-6F70AEA3003D}"/>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05960-56B4-4328-81BF-4C438ADE5A6D}"/>
              </a:ext>
            </a:extLst>
          </p:cNvPr>
          <p:cNvSpPr>
            <a:spLocks noGrp="1"/>
          </p:cNvSpPr>
          <p:nvPr>
            <p:ph type="dt" sz="half" idx="10"/>
          </p:nvPr>
        </p:nvSpPr>
        <p:spPr/>
        <p:txBody>
          <a:bodyPr/>
          <a:lstStyle/>
          <a:p>
            <a:fld id="{F63F6B89-44AD-481D-8447-6046394EF5F4}" type="datetimeFigureOut">
              <a:rPr lang="en-US" smtClean="0"/>
              <a:t>4/12/2023</a:t>
            </a:fld>
            <a:endParaRPr lang="en-US"/>
          </a:p>
        </p:txBody>
      </p:sp>
      <p:sp>
        <p:nvSpPr>
          <p:cNvPr id="5" name="Footer Placeholder 4">
            <a:extLst>
              <a:ext uri="{FF2B5EF4-FFF2-40B4-BE49-F238E27FC236}">
                <a16:creationId xmlns:a16="http://schemas.microsoft.com/office/drawing/2014/main" id="{ADF8AB83-0B6F-4855-A61F-78010D01A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3831E8-29FF-4760-AC0B-AC4EDB8FB55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7974835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264408" y="1554480"/>
            <a:ext cx="5413248" cy="1682496"/>
          </a:xfrm>
          <a:prstGeom prst="rect">
            <a:avLst/>
          </a:prstGeom>
          <a:noFill/>
          <a:ln>
            <a:noFill/>
          </a:ln>
        </p:spPr>
        <p:txBody>
          <a:bodyPr spcFirstLastPara="1" wrap="square" lIns="0" tIns="0" rIns="0" bIns="0" anchor="ctr" anchorCtr="0">
            <a:noAutofit/>
          </a:bodyPr>
          <a:lstStyle>
            <a:lvl1pPr marR="0" lvl="0" algn="r" rtl="0">
              <a:lnSpc>
                <a:spcPct val="90000"/>
              </a:lnSpc>
              <a:spcBef>
                <a:spcPts val="0"/>
              </a:spcBef>
              <a:spcAft>
                <a:spcPts val="0"/>
              </a:spcAft>
              <a:buClr>
                <a:schemeClr val="lt1"/>
              </a:buClr>
              <a:buSzPts val="2850"/>
              <a:buFont typeface="Calibri"/>
              <a:buNone/>
              <a:defRPr sz="285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4270248" y="3383280"/>
            <a:ext cx="4407408" cy="1207008"/>
          </a:xfrm>
          <a:prstGeom prst="rect">
            <a:avLst/>
          </a:prstGeom>
          <a:noFill/>
          <a:ln>
            <a:noFill/>
          </a:ln>
        </p:spPr>
        <p:txBody>
          <a:bodyPr spcFirstLastPara="1" wrap="square" lIns="91425" tIns="45700" rIns="91425" bIns="45700" anchor="ctr" anchorCtr="0">
            <a:noAutofit/>
          </a:bodyPr>
          <a:lstStyle>
            <a:lvl1pPr marR="0" lvl="0" algn="r" rtl="0">
              <a:lnSpc>
                <a:spcPct val="90000"/>
              </a:lnSpc>
              <a:spcBef>
                <a:spcPts val="75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6620256" y="4800600"/>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lt1"/>
                </a:solidFill>
                <a:latin typeface="Calibri"/>
                <a:ea typeface="Calibri"/>
                <a:cs typeface="Calibri"/>
                <a:sym typeface="Calibri"/>
              </a:defRPr>
            </a:lvl1pPr>
            <a:lvl2pPr marL="0" marR="0" lvl="1" indent="0" algn="r" rtl="0">
              <a:spcBef>
                <a:spcPts val="0"/>
              </a:spcBef>
              <a:buNone/>
              <a:defRPr sz="900" b="0" i="0" u="none" strike="noStrike" cap="none">
                <a:solidFill>
                  <a:schemeClr val="lt1"/>
                </a:solidFill>
                <a:latin typeface="Calibri"/>
                <a:ea typeface="Calibri"/>
                <a:cs typeface="Calibri"/>
                <a:sym typeface="Calibri"/>
              </a:defRPr>
            </a:lvl2pPr>
            <a:lvl3pPr marL="0" marR="0" lvl="2" indent="0" algn="r" rtl="0">
              <a:spcBef>
                <a:spcPts val="0"/>
              </a:spcBef>
              <a:buNone/>
              <a:defRPr sz="900" b="0" i="0" u="none" strike="noStrike" cap="none">
                <a:solidFill>
                  <a:schemeClr val="lt1"/>
                </a:solidFill>
                <a:latin typeface="Calibri"/>
                <a:ea typeface="Calibri"/>
                <a:cs typeface="Calibri"/>
                <a:sym typeface="Calibri"/>
              </a:defRPr>
            </a:lvl3pPr>
            <a:lvl4pPr marL="0" marR="0" lvl="3" indent="0" algn="r" rtl="0">
              <a:spcBef>
                <a:spcPts val="0"/>
              </a:spcBef>
              <a:buNone/>
              <a:defRPr sz="900" b="0" i="0" u="none" strike="noStrike" cap="none">
                <a:solidFill>
                  <a:schemeClr val="lt1"/>
                </a:solidFill>
                <a:latin typeface="Calibri"/>
                <a:ea typeface="Calibri"/>
                <a:cs typeface="Calibri"/>
                <a:sym typeface="Calibri"/>
              </a:defRPr>
            </a:lvl4pPr>
            <a:lvl5pPr marL="0" marR="0" lvl="4" indent="0" algn="r" rtl="0">
              <a:spcBef>
                <a:spcPts val="0"/>
              </a:spcBef>
              <a:buNone/>
              <a:defRPr sz="900" b="0" i="0" u="none" strike="noStrike" cap="none">
                <a:solidFill>
                  <a:schemeClr val="lt1"/>
                </a:solidFill>
                <a:latin typeface="Calibri"/>
                <a:ea typeface="Calibri"/>
                <a:cs typeface="Calibri"/>
                <a:sym typeface="Calibri"/>
              </a:defRPr>
            </a:lvl5pPr>
            <a:lvl6pPr marL="0" marR="0" lvl="5" indent="0" algn="r" rtl="0">
              <a:spcBef>
                <a:spcPts val="0"/>
              </a:spcBef>
              <a:buNone/>
              <a:defRPr sz="900" b="0" i="0" u="none" strike="noStrike" cap="none">
                <a:solidFill>
                  <a:schemeClr val="lt1"/>
                </a:solidFill>
                <a:latin typeface="Calibri"/>
                <a:ea typeface="Calibri"/>
                <a:cs typeface="Calibri"/>
                <a:sym typeface="Calibri"/>
              </a:defRPr>
            </a:lvl6pPr>
            <a:lvl7pPr marL="0" marR="0" lvl="6" indent="0" algn="r" rtl="0">
              <a:spcBef>
                <a:spcPts val="0"/>
              </a:spcBef>
              <a:buNone/>
              <a:defRPr sz="900" b="0" i="0" u="none" strike="noStrike" cap="none">
                <a:solidFill>
                  <a:schemeClr val="lt1"/>
                </a:solidFill>
                <a:latin typeface="Calibri"/>
                <a:ea typeface="Calibri"/>
                <a:cs typeface="Calibri"/>
                <a:sym typeface="Calibri"/>
              </a:defRPr>
            </a:lvl7pPr>
            <a:lvl8pPr marL="0" marR="0" lvl="7" indent="0" algn="r" rtl="0">
              <a:spcBef>
                <a:spcPts val="0"/>
              </a:spcBef>
              <a:buNone/>
              <a:defRPr sz="900" b="0" i="0" u="none" strike="noStrike" cap="none">
                <a:solidFill>
                  <a:schemeClr val="lt1"/>
                </a:solidFill>
                <a:latin typeface="Calibri"/>
                <a:ea typeface="Calibri"/>
                <a:cs typeface="Calibri"/>
                <a:sym typeface="Calibri"/>
              </a:defRPr>
            </a:lvl8pPr>
            <a:lvl9pPr marL="0" marR="0" lvl="8" indent="0" algn="r" rtl="0">
              <a:spcBef>
                <a:spcPts val="0"/>
              </a:spcBef>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56492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ierarchy">
  <p:cSld name="Section Hierarch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57200" y="-2"/>
            <a:ext cx="6400800" cy="1143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2400"/>
              <a:buFont typeface="Calibri"/>
              <a:buNone/>
              <a:defRPr sz="2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4"/>
          <p:cNvSpPr txBox="1">
            <a:spLocks noGrp="1"/>
          </p:cNvSpPr>
          <p:nvPr>
            <p:ph type="body" idx="1"/>
          </p:nvPr>
        </p:nvSpPr>
        <p:spPr>
          <a:xfrm>
            <a:off x="457200" y="1371600"/>
            <a:ext cx="8229600" cy="329184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08610" algn="l" rtl="0">
              <a:lnSpc>
                <a:spcPct val="100000"/>
              </a:lnSpc>
              <a:spcBef>
                <a:spcPts val="0"/>
              </a:spcBef>
              <a:spcAft>
                <a:spcPts val="0"/>
              </a:spcAft>
              <a:buClr>
                <a:schemeClr val="accent2"/>
              </a:buClr>
              <a:buSzPts val="1260"/>
              <a:buFont typeface="Noto Sans Symbols"/>
              <a:buChar char="⮚"/>
              <a:defRPr sz="1800" b="0" i="0" u="none" strike="noStrike" cap="none">
                <a:solidFill>
                  <a:srgbClr val="5F5F5F"/>
                </a:solidFill>
                <a:latin typeface="Calibri"/>
                <a:ea typeface="Calibri"/>
                <a:cs typeface="Calibri"/>
                <a:sym typeface="Calibri"/>
              </a:defRPr>
            </a:lvl3pPr>
            <a:lvl4pPr marL="1828800" marR="0" lvl="3" indent="-308610" algn="l" rtl="0">
              <a:lnSpc>
                <a:spcPct val="100000"/>
              </a:lnSpc>
              <a:spcBef>
                <a:spcPts val="0"/>
              </a:spcBef>
              <a:spcAft>
                <a:spcPts val="0"/>
              </a:spcAft>
              <a:buClr>
                <a:schemeClr val="dk2"/>
              </a:buClr>
              <a:buSzPts val="1260"/>
              <a:buFont typeface="Courier New"/>
              <a:buChar char="o"/>
              <a:defRPr sz="18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sldNum" idx="12"/>
          </p:nvPr>
        </p:nvSpPr>
        <p:spPr>
          <a:xfrm>
            <a:off x="6620256" y="4800600"/>
            <a:ext cx="2057400" cy="274637"/>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6715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D12C-E14F-4CAB-9993-F415E1A2D8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E44485-E110-4D1C-89AC-54EB09542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A6994-3891-4380-A0D8-08701225FDBA}"/>
              </a:ext>
            </a:extLst>
          </p:cNvPr>
          <p:cNvSpPr>
            <a:spLocks noGrp="1"/>
          </p:cNvSpPr>
          <p:nvPr>
            <p:ph type="dt" sz="half" idx="10"/>
          </p:nvPr>
        </p:nvSpPr>
        <p:spPr/>
        <p:txBody>
          <a:bodyPr/>
          <a:lstStyle/>
          <a:p>
            <a:fld id="{F63F6B89-44AD-481D-8447-6046394EF5F4}" type="datetimeFigureOut">
              <a:rPr lang="en-US" smtClean="0"/>
              <a:t>4/12/2023</a:t>
            </a:fld>
            <a:endParaRPr lang="en-US"/>
          </a:p>
        </p:txBody>
      </p:sp>
      <p:sp>
        <p:nvSpPr>
          <p:cNvPr id="5" name="Footer Placeholder 4">
            <a:extLst>
              <a:ext uri="{FF2B5EF4-FFF2-40B4-BE49-F238E27FC236}">
                <a16:creationId xmlns:a16="http://schemas.microsoft.com/office/drawing/2014/main" id="{A9BC8D36-9069-497A-A01B-FCA895A2D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2A3AE-5AE2-4796-A951-EC801218E08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6068803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311D1-0CE7-41EE-A5F3-E9EC2A322B7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0F2200B-EB87-45FF-83AE-A1D06B42033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3DD47C-364F-47BD-A89B-DA83FC1C6948}"/>
              </a:ext>
            </a:extLst>
          </p:cNvPr>
          <p:cNvSpPr>
            <a:spLocks noGrp="1"/>
          </p:cNvSpPr>
          <p:nvPr>
            <p:ph type="dt" sz="half" idx="10"/>
          </p:nvPr>
        </p:nvSpPr>
        <p:spPr/>
        <p:txBody>
          <a:bodyPr/>
          <a:lstStyle/>
          <a:p>
            <a:fld id="{F63F6B89-44AD-481D-8447-6046394EF5F4}" type="datetimeFigureOut">
              <a:rPr lang="en-US" smtClean="0"/>
              <a:t>4/12/2023</a:t>
            </a:fld>
            <a:endParaRPr lang="en-US"/>
          </a:p>
        </p:txBody>
      </p:sp>
      <p:sp>
        <p:nvSpPr>
          <p:cNvPr id="5" name="Footer Placeholder 4">
            <a:extLst>
              <a:ext uri="{FF2B5EF4-FFF2-40B4-BE49-F238E27FC236}">
                <a16:creationId xmlns:a16="http://schemas.microsoft.com/office/drawing/2014/main" id="{E69824DD-0F0F-46ED-BCCC-4FB091B13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BF160-00F3-440F-960A-4716FA5099F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5818099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9647-EC50-4031-93E5-22E710E4DC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820A94-449A-4C3D-B1E5-CFD825CB460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C4F0E6-B744-4688-B8F1-512831A98E5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46E721-D6EC-43EB-9E6D-3BCB67FFB3DE}"/>
              </a:ext>
            </a:extLst>
          </p:cNvPr>
          <p:cNvSpPr>
            <a:spLocks noGrp="1"/>
          </p:cNvSpPr>
          <p:nvPr>
            <p:ph type="dt" sz="half" idx="10"/>
          </p:nvPr>
        </p:nvSpPr>
        <p:spPr/>
        <p:txBody>
          <a:bodyPr/>
          <a:lstStyle/>
          <a:p>
            <a:fld id="{F63F6B89-44AD-481D-8447-6046394EF5F4}" type="datetimeFigureOut">
              <a:rPr lang="en-US" smtClean="0"/>
              <a:t>4/12/2023</a:t>
            </a:fld>
            <a:endParaRPr lang="en-US"/>
          </a:p>
        </p:txBody>
      </p:sp>
      <p:sp>
        <p:nvSpPr>
          <p:cNvPr id="6" name="Footer Placeholder 5">
            <a:extLst>
              <a:ext uri="{FF2B5EF4-FFF2-40B4-BE49-F238E27FC236}">
                <a16:creationId xmlns:a16="http://schemas.microsoft.com/office/drawing/2014/main" id="{8EC30A69-F96C-4ECF-9542-3E00A70A4B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8B9F8E-CA96-4E24-ABEA-977573F3738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5598507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A0438-7693-4D20-B731-62D744278A1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E82378-D8FC-4072-900D-0621ACA9929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9B2547A-9F50-4F61-9764-B8A253EF87C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1D83CB-BD49-4C7C-8836-55D7242F5F0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FAA5090-6126-45ED-8932-D5ECA1C9D25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B95BB1-9EBB-4850-A6D3-191670969601}"/>
              </a:ext>
            </a:extLst>
          </p:cNvPr>
          <p:cNvSpPr>
            <a:spLocks noGrp="1"/>
          </p:cNvSpPr>
          <p:nvPr>
            <p:ph type="dt" sz="half" idx="10"/>
          </p:nvPr>
        </p:nvSpPr>
        <p:spPr/>
        <p:txBody>
          <a:bodyPr/>
          <a:lstStyle/>
          <a:p>
            <a:fld id="{F63F6B89-44AD-481D-8447-6046394EF5F4}" type="datetimeFigureOut">
              <a:rPr lang="en-US" smtClean="0"/>
              <a:t>4/12/2023</a:t>
            </a:fld>
            <a:endParaRPr lang="en-US"/>
          </a:p>
        </p:txBody>
      </p:sp>
      <p:sp>
        <p:nvSpPr>
          <p:cNvPr id="8" name="Footer Placeholder 7">
            <a:extLst>
              <a:ext uri="{FF2B5EF4-FFF2-40B4-BE49-F238E27FC236}">
                <a16:creationId xmlns:a16="http://schemas.microsoft.com/office/drawing/2014/main" id="{113C6B51-4BB1-43DA-BDD6-51F8CF955B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D89FBD-8C12-469E-B2BB-DF644CA500A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3961681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912F-DA73-4BA9-A858-1C24F1F1FD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1F9D88-FBAB-4C57-B357-62E06EB33075}"/>
              </a:ext>
            </a:extLst>
          </p:cNvPr>
          <p:cNvSpPr>
            <a:spLocks noGrp="1"/>
          </p:cNvSpPr>
          <p:nvPr>
            <p:ph type="dt" sz="half" idx="10"/>
          </p:nvPr>
        </p:nvSpPr>
        <p:spPr/>
        <p:txBody>
          <a:bodyPr/>
          <a:lstStyle/>
          <a:p>
            <a:fld id="{F63F6B89-44AD-481D-8447-6046394EF5F4}" type="datetimeFigureOut">
              <a:rPr lang="en-US" smtClean="0"/>
              <a:t>4/12/2023</a:t>
            </a:fld>
            <a:endParaRPr lang="en-US"/>
          </a:p>
        </p:txBody>
      </p:sp>
      <p:sp>
        <p:nvSpPr>
          <p:cNvPr id="4" name="Footer Placeholder 3">
            <a:extLst>
              <a:ext uri="{FF2B5EF4-FFF2-40B4-BE49-F238E27FC236}">
                <a16:creationId xmlns:a16="http://schemas.microsoft.com/office/drawing/2014/main" id="{91F2CDBA-9B6B-4372-95E7-7F9560DD0A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F2FCA-6C5C-469F-913D-25F0CECC609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8048800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8484A4-893C-43AD-9B77-06B21A94C0CB}"/>
              </a:ext>
            </a:extLst>
          </p:cNvPr>
          <p:cNvSpPr>
            <a:spLocks noGrp="1"/>
          </p:cNvSpPr>
          <p:nvPr>
            <p:ph type="dt" sz="half" idx="10"/>
          </p:nvPr>
        </p:nvSpPr>
        <p:spPr/>
        <p:txBody>
          <a:bodyPr/>
          <a:lstStyle/>
          <a:p>
            <a:fld id="{F63F6B89-44AD-481D-8447-6046394EF5F4}" type="datetimeFigureOut">
              <a:rPr lang="en-US" smtClean="0"/>
              <a:t>4/12/2023</a:t>
            </a:fld>
            <a:endParaRPr lang="en-US"/>
          </a:p>
        </p:txBody>
      </p:sp>
      <p:sp>
        <p:nvSpPr>
          <p:cNvPr id="3" name="Footer Placeholder 2">
            <a:extLst>
              <a:ext uri="{FF2B5EF4-FFF2-40B4-BE49-F238E27FC236}">
                <a16:creationId xmlns:a16="http://schemas.microsoft.com/office/drawing/2014/main" id="{0704A0C9-8BF6-4E41-B68E-22A0CE320A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AC6053-7811-47FE-B600-4360A6200EE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3839034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7F961-FDBF-410A-89A7-04C92DB3CA1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2643530-C492-4485-A8A6-28F8773C9A1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6FF72A-DB2F-42F5-A5C5-415BE348117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437FDA4-A8CE-4378-95C9-F51A4E26E49E}"/>
              </a:ext>
            </a:extLst>
          </p:cNvPr>
          <p:cNvSpPr>
            <a:spLocks noGrp="1"/>
          </p:cNvSpPr>
          <p:nvPr>
            <p:ph type="dt" sz="half" idx="10"/>
          </p:nvPr>
        </p:nvSpPr>
        <p:spPr/>
        <p:txBody>
          <a:bodyPr/>
          <a:lstStyle/>
          <a:p>
            <a:fld id="{F63F6B89-44AD-481D-8447-6046394EF5F4}" type="datetimeFigureOut">
              <a:rPr lang="en-US" smtClean="0"/>
              <a:t>4/12/2023</a:t>
            </a:fld>
            <a:endParaRPr lang="en-US"/>
          </a:p>
        </p:txBody>
      </p:sp>
      <p:sp>
        <p:nvSpPr>
          <p:cNvPr id="6" name="Footer Placeholder 5">
            <a:extLst>
              <a:ext uri="{FF2B5EF4-FFF2-40B4-BE49-F238E27FC236}">
                <a16:creationId xmlns:a16="http://schemas.microsoft.com/office/drawing/2014/main" id="{BEDF84EA-F923-455F-8D3A-239F46361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CC8AC5-2A19-4CD6-B0B6-100F9632F3D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6567019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E36C-91B1-4081-9CC2-96A40641253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7066FC3-8C4B-4620-A475-65A4C537D6B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8F76AD9-9B32-4732-97B1-FD1C0EC5E5E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48E002C-19EE-450B-B977-7D7AA1380F2B}"/>
              </a:ext>
            </a:extLst>
          </p:cNvPr>
          <p:cNvSpPr>
            <a:spLocks noGrp="1"/>
          </p:cNvSpPr>
          <p:nvPr>
            <p:ph type="dt" sz="half" idx="10"/>
          </p:nvPr>
        </p:nvSpPr>
        <p:spPr/>
        <p:txBody>
          <a:bodyPr/>
          <a:lstStyle/>
          <a:p>
            <a:fld id="{F63F6B89-44AD-481D-8447-6046394EF5F4}" type="datetimeFigureOut">
              <a:rPr lang="en-US" smtClean="0"/>
              <a:t>4/12/2023</a:t>
            </a:fld>
            <a:endParaRPr lang="en-US"/>
          </a:p>
        </p:txBody>
      </p:sp>
      <p:sp>
        <p:nvSpPr>
          <p:cNvPr id="6" name="Footer Placeholder 5">
            <a:extLst>
              <a:ext uri="{FF2B5EF4-FFF2-40B4-BE49-F238E27FC236}">
                <a16:creationId xmlns:a16="http://schemas.microsoft.com/office/drawing/2014/main" id="{BB89881A-22F4-4E38-B47A-9F1748644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AA920-96B0-49DF-83EE-3B90D75F355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550588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D40D34-C1A2-47DE-B109-AA195ACEDAF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7A3F63-C40A-4981-AEA4-02E73B09F17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DAFFA-8E64-4C5A-AF7C-ECF1731017A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63F6B89-44AD-481D-8447-6046394EF5F4}" type="datetimeFigureOut">
              <a:rPr lang="en-US" smtClean="0"/>
              <a:t>4/12/2023</a:t>
            </a:fld>
            <a:endParaRPr lang="en-US"/>
          </a:p>
        </p:txBody>
      </p:sp>
      <p:sp>
        <p:nvSpPr>
          <p:cNvPr id="5" name="Footer Placeholder 4">
            <a:extLst>
              <a:ext uri="{FF2B5EF4-FFF2-40B4-BE49-F238E27FC236}">
                <a16:creationId xmlns:a16="http://schemas.microsoft.com/office/drawing/2014/main" id="{CAF235E8-B5E8-4DD9-80C5-A218E8B8613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915460-7EA8-4D8F-BE93-07E3BEBC0A8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2941462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support.google.com/docs/answer/4492226?hl=e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ssb.wa.gov/services/statewide-technology-servic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typingclub.com/"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6" name="Freeform: Shape 3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8" name="Freeform: Shape 3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Google Shape;27;p5"/>
          <p:cNvSpPr txBox="1">
            <a:spLocks noGrp="1"/>
          </p:cNvSpPr>
          <p:nvPr>
            <p:ph type="ctrTitle"/>
          </p:nvPr>
        </p:nvSpPr>
        <p:spPr>
          <a:xfrm>
            <a:off x="1007269" y="207170"/>
            <a:ext cx="6993733" cy="4672012"/>
          </a:xfrm>
          <a:prstGeom prst="rect">
            <a:avLst/>
          </a:prstGeom>
        </p:spPr>
        <p:txBody>
          <a:bodyPr spcFirstLastPara="1" vert="horz" lIns="91440" tIns="45720" rIns="91440" bIns="45720" rtlCol="0" anchor="ctr" anchorCtr="0">
            <a:normAutofit/>
          </a:bodyPr>
          <a:lstStyle/>
          <a:p>
            <a:pPr marL="0" lvl="0" indent="0" algn="l" defTabSz="914400">
              <a:spcBef>
                <a:spcPct val="0"/>
              </a:spcBef>
              <a:spcAft>
                <a:spcPts val="0"/>
              </a:spcAft>
              <a:buClr>
                <a:schemeClr val="lt1"/>
              </a:buClr>
              <a:buSzPts val="2800"/>
            </a:pPr>
            <a:r>
              <a:rPr lang="en-US" sz="3600" b="1" kern="1200" dirty="0">
                <a:solidFill>
                  <a:schemeClr val="tx1"/>
                </a:solidFill>
                <a:latin typeface="+mj-lt"/>
                <a:ea typeface="+mj-ea"/>
                <a:cs typeface="+mj-cs"/>
              </a:rPr>
              <a:t>Accessibility in the Chromebook</a:t>
            </a:r>
            <a:br>
              <a:rPr lang="en-US" sz="3600" b="1" kern="1200" dirty="0">
                <a:solidFill>
                  <a:schemeClr val="tx1"/>
                </a:solidFill>
                <a:latin typeface="+mj-lt"/>
                <a:ea typeface="+mj-ea"/>
                <a:cs typeface="+mj-cs"/>
              </a:rPr>
            </a:br>
            <a:r>
              <a:rPr lang="en-US" sz="3600" b="1" dirty="0">
                <a:solidFill>
                  <a:schemeClr val="tx1"/>
                </a:solidFill>
                <a:latin typeface="+mj-lt"/>
                <a:ea typeface="+mj-ea"/>
                <a:cs typeface="+mj-cs"/>
              </a:rPr>
              <a:t>2022</a:t>
            </a:r>
            <a:br>
              <a:rPr lang="en-US" sz="3600" dirty="0">
                <a:solidFill>
                  <a:schemeClr val="tx1"/>
                </a:solidFill>
                <a:latin typeface="+mj-lt"/>
                <a:ea typeface="+mj-ea"/>
                <a:cs typeface="+mj-cs"/>
              </a:rPr>
            </a:br>
            <a:br>
              <a:rPr lang="en-US" sz="4600" kern="1200" dirty="0">
                <a:solidFill>
                  <a:schemeClr val="tx1"/>
                </a:solidFill>
                <a:latin typeface="+mj-lt"/>
                <a:ea typeface="+mj-ea"/>
                <a:cs typeface="+mj-cs"/>
              </a:rPr>
            </a:br>
            <a:r>
              <a:rPr lang="en-US" sz="2000" kern="1200" dirty="0">
                <a:solidFill>
                  <a:schemeClr val="tx1"/>
                </a:solidFill>
                <a:latin typeface="+mj-lt"/>
                <a:ea typeface="+mj-ea"/>
                <a:cs typeface="+mj-cs"/>
              </a:rPr>
              <a:t>Bruce McClanahan, Assistive Technology Specialist</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Washington State School for the Blind</a:t>
            </a:r>
            <a:endParaRPr lang="en-US" sz="4600" kern="1200" dirty="0">
              <a:solidFill>
                <a:schemeClr val="tx1"/>
              </a:solidFill>
              <a:latin typeface="+mj-lt"/>
              <a:ea typeface="+mj-ea"/>
              <a:cs typeface="+mj-cs"/>
            </a:endParaRPr>
          </a:p>
        </p:txBody>
      </p:sp>
      <p:sp>
        <p:nvSpPr>
          <p:cNvPr id="28" name="Google Shape;28;p5"/>
          <p:cNvSpPr txBox="1">
            <a:spLocks noGrp="1"/>
          </p:cNvSpPr>
          <p:nvPr>
            <p:ph type="subTitle" idx="1"/>
          </p:nvPr>
        </p:nvSpPr>
        <p:spPr>
          <a:xfrm>
            <a:off x="1475184" y="4233862"/>
            <a:ext cx="6193632" cy="473869"/>
          </a:xfrm>
          <a:prstGeom prst="rect">
            <a:avLst/>
          </a:prstGeom>
        </p:spPr>
        <p:txBody>
          <a:bodyPr spcFirstLastPara="1" vert="horz" lIns="91440" tIns="45720" rIns="91440" bIns="45720" rtlCol="0" anchor="ctr" anchorCtr="0">
            <a:normAutofit fontScale="25000" lnSpcReduction="20000"/>
          </a:bodyPr>
          <a:lstStyle/>
          <a:p>
            <a:pPr marL="0" lvl="0" indent="0" algn="ctr" defTabSz="914400">
              <a:spcBef>
                <a:spcPts val="1000"/>
              </a:spcBef>
              <a:spcAft>
                <a:spcPts val="0"/>
              </a:spcAft>
              <a:buClr>
                <a:schemeClr val="lt1"/>
              </a:buClr>
              <a:buSzPts val="1800"/>
            </a:pPr>
            <a:r>
              <a:rPr lang="en-US" sz="500" kern="1200" dirty="0">
                <a:solidFill>
                  <a:schemeClr val="tx1"/>
                </a:solidFill>
                <a:latin typeface="+mn-lt"/>
                <a:ea typeface="+mn-ea"/>
                <a:cs typeface="+mn-cs"/>
              </a:rPr>
              <a:t>Bruce McClanahan</a:t>
            </a:r>
          </a:p>
          <a:p>
            <a:pPr marL="0" lvl="0" indent="0" algn="ctr" defTabSz="914400">
              <a:spcBef>
                <a:spcPts val="1000"/>
              </a:spcBef>
              <a:spcAft>
                <a:spcPts val="0"/>
              </a:spcAft>
              <a:buClr>
                <a:schemeClr val="lt1"/>
              </a:buClr>
              <a:buSzPts val="1800"/>
            </a:pPr>
            <a:r>
              <a:rPr lang="en-US" sz="500" kern="1200" dirty="0">
                <a:solidFill>
                  <a:schemeClr val="tx1"/>
                </a:solidFill>
                <a:latin typeface="+mn-lt"/>
                <a:ea typeface="+mn-ea"/>
                <a:cs typeface="+mn-cs"/>
              </a:rPr>
              <a:t>Assistive Technology Specialist</a:t>
            </a:r>
          </a:p>
          <a:p>
            <a:pPr marL="0" lvl="0" indent="0" algn="ctr" defTabSz="914400">
              <a:spcBef>
                <a:spcPts val="1000"/>
              </a:spcBef>
              <a:spcAft>
                <a:spcPts val="0"/>
              </a:spcAft>
              <a:buClr>
                <a:schemeClr val="lt1"/>
              </a:buClr>
              <a:buSzPts val="1800"/>
            </a:pPr>
            <a:r>
              <a:rPr lang="en-US" sz="500" kern="1200" dirty="0">
                <a:solidFill>
                  <a:schemeClr val="tx1"/>
                </a:solidFill>
                <a:latin typeface="+mn-lt"/>
                <a:ea typeface="+mn-ea"/>
                <a:cs typeface="+mn-cs"/>
              </a:rPr>
              <a:t>WA State School for the Blind</a:t>
            </a:r>
          </a:p>
        </p:txBody>
      </p:sp>
      <p:sp>
        <p:nvSpPr>
          <p:cNvPr id="40" name="Rectangle 3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4143589"/>
            <a:ext cx="3566160" cy="20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Google Shape;29;p5"/>
          <p:cNvSpPr txBox="1">
            <a:spLocks noGrp="1"/>
          </p:cNvSpPr>
          <p:nvPr>
            <p:ph type="sldNum" idx="12"/>
          </p:nvPr>
        </p:nvSpPr>
        <p:spPr>
          <a:xfrm>
            <a:off x="7866764" y="4767262"/>
            <a:ext cx="951613" cy="273844"/>
          </a:xfrm>
          <a:prstGeom prst="rect">
            <a:avLst/>
          </a:prstGeom>
        </p:spPr>
        <p:txBody>
          <a:bodyPr spcFirstLastPara="1" vert="horz" lIns="91440" tIns="45720" rIns="91440" bIns="45720" rtlCol="0" anchor="ctr" anchorCtr="0">
            <a:normAutofit/>
          </a:bodyPr>
          <a:lstStyle/>
          <a:p>
            <a:pPr lvl="0" indent="0">
              <a:lnSpc>
                <a:spcPct val="90000"/>
              </a:lnSpc>
              <a:spcBef>
                <a:spcPts val="0"/>
              </a:spcBef>
              <a:spcAft>
                <a:spcPts val="600"/>
              </a:spcAft>
              <a:buNone/>
            </a:pPr>
            <a:fld id="{00000000-1234-1234-1234-123412341234}" type="slidenum">
              <a:rPr lang="en-US" sz="700">
                <a:solidFill>
                  <a:schemeClr val="tx1">
                    <a:lumMod val="50000"/>
                    <a:lumOff val="50000"/>
                  </a:schemeClr>
                </a:solidFill>
                <a:latin typeface="+mn-lt"/>
                <a:ea typeface="+mn-ea"/>
                <a:cs typeface="+mn-cs"/>
              </a:rPr>
              <a:pPr lvl="0" indent="0">
                <a:lnSpc>
                  <a:spcPct val="90000"/>
                </a:lnSpc>
                <a:spcBef>
                  <a:spcPts val="0"/>
                </a:spcBef>
                <a:spcAft>
                  <a:spcPts val="600"/>
                </a:spcAft>
                <a:buNone/>
              </a:pPr>
              <a:t>1</a:t>
            </a:fld>
            <a:endParaRPr lang="en-US" sz="700" dirty="0">
              <a:solidFill>
                <a:schemeClr val="tx1">
                  <a:lumMod val="50000"/>
                  <a:lumOff val="50000"/>
                </a:schemeClr>
              </a:solidFill>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Chromebook Keyboard Navigation: Part 2</a:t>
            </a:r>
            <a:endParaRPr dirty="0"/>
          </a:p>
        </p:txBody>
      </p:sp>
      <p:sp>
        <p:nvSpPr>
          <p:cNvPr id="119" name="Google Shape;119;p17"/>
          <p:cNvSpPr txBox="1">
            <a:spLocks noGrp="1"/>
          </p:cNvSpPr>
          <p:nvPr>
            <p:ph type="body" idx="1"/>
          </p:nvPr>
        </p:nvSpPr>
        <p:spPr>
          <a:prstGeom prst="rect">
            <a:avLst/>
          </a:prstGeom>
        </p:spPr>
        <p:txBody>
          <a:bodyPr spcFirstLastPara="1" wrap="square" lIns="0" tIns="0" rIns="0" bIns="0" anchor="t" anchorCtr="0">
            <a:noAutofit/>
          </a:bodyPr>
          <a:lstStyle/>
          <a:p>
            <a:pPr marL="457200" lvl="0" indent="-361950" algn="l" rtl="0">
              <a:lnSpc>
                <a:spcPct val="115000"/>
              </a:lnSpc>
              <a:spcBef>
                <a:spcPts val="0"/>
              </a:spcBef>
              <a:spcAft>
                <a:spcPts val="0"/>
              </a:spcAft>
              <a:buClr>
                <a:srgbClr val="595959"/>
              </a:buClr>
              <a:buSzPts val="2100"/>
              <a:buFont typeface="Lato"/>
              <a:buChar char="●"/>
            </a:pPr>
            <a:r>
              <a:rPr lang="en-US" sz="2100" dirty="0">
                <a:solidFill>
                  <a:srgbClr val="595959"/>
                </a:solidFill>
                <a:latin typeface="Lato"/>
                <a:ea typeface="Lato"/>
                <a:cs typeface="Lato"/>
                <a:sym typeface="Lato"/>
              </a:rPr>
              <a:t>Bookmarks: </a:t>
            </a:r>
            <a:r>
              <a:rPr lang="en-US" sz="2100" dirty="0" err="1">
                <a:solidFill>
                  <a:srgbClr val="595959"/>
                </a:solidFill>
                <a:latin typeface="Lato"/>
                <a:ea typeface="Lato"/>
                <a:cs typeface="Lato"/>
                <a:sym typeface="Lato"/>
              </a:rPr>
              <a:t>Alt+Shift+B</a:t>
            </a:r>
            <a:endParaRPr sz="2100" dirty="0">
              <a:solidFill>
                <a:srgbClr val="595959"/>
              </a:solidFill>
              <a:latin typeface="Lato"/>
              <a:ea typeface="Lato"/>
              <a:cs typeface="Lato"/>
              <a:sym typeface="Lato"/>
            </a:endParaRPr>
          </a:p>
          <a:p>
            <a:pPr marL="457200" lvl="0" indent="-361950" algn="l" rtl="0">
              <a:lnSpc>
                <a:spcPct val="115000"/>
              </a:lnSpc>
              <a:spcBef>
                <a:spcPts val="0"/>
              </a:spcBef>
              <a:spcAft>
                <a:spcPts val="0"/>
              </a:spcAft>
              <a:buClr>
                <a:srgbClr val="595959"/>
              </a:buClr>
              <a:buSzPts val="2100"/>
              <a:buFont typeface="Lato"/>
              <a:buChar char="●"/>
            </a:pPr>
            <a:r>
              <a:rPr lang="en-US" sz="2100" dirty="0">
                <a:solidFill>
                  <a:srgbClr val="595959"/>
                </a:solidFill>
                <a:latin typeface="Lato"/>
                <a:ea typeface="Lato"/>
                <a:cs typeface="Lato"/>
                <a:sym typeface="Lato"/>
              </a:rPr>
              <a:t>Launcher: </a:t>
            </a:r>
            <a:r>
              <a:rPr lang="en-US" sz="2100" dirty="0" err="1">
                <a:solidFill>
                  <a:srgbClr val="595959"/>
                </a:solidFill>
                <a:latin typeface="Lato"/>
                <a:ea typeface="Lato"/>
                <a:cs typeface="Lato"/>
                <a:sym typeface="Lato"/>
              </a:rPr>
              <a:t>Alt+Shift+L</a:t>
            </a:r>
            <a:endParaRPr sz="2100" dirty="0">
              <a:solidFill>
                <a:srgbClr val="595959"/>
              </a:solidFill>
              <a:latin typeface="Lato"/>
              <a:ea typeface="Lato"/>
              <a:cs typeface="Lato"/>
              <a:sym typeface="Lato"/>
            </a:endParaRPr>
          </a:p>
          <a:p>
            <a:pPr marL="457200" lvl="0" indent="-361950" algn="l" rtl="0">
              <a:lnSpc>
                <a:spcPct val="115000"/>
              </a:lnSpc>
              <a:spcBef>
                <a:spcPts val="0"/>
              </a:spcBef>
              <a:spcAft>
                <a:spcPts val="0"/>
              </a:spcAft>
              <a:buClr>
                <a:srgbClr val="595959"/>
              </a:buClr>
              <a:buSzPts val="2100"/>
              <a:buFont typeface="Lato"/>
              <a:buChar char="●"/>
            </a:pPr>
            <a:r>
              <a:rPr lang="en-US" sz="2100" dirty="0">
                <a:solidFill>
                  <a:srgbClr val="595959"/>
                </a:solidFill>
                <a:latin typeface="Lato"/>
                <a:ea typeface="Lato"/>
                <a:cs typeface="Lato"/>
                <a:sym typeface="Lato"/>
              </a:rPr>
              <a:t>Notifications: </a:t>
            </a:r>
            <a:r>
              <a:rPr lang="en-US" sz="2100" dirty="0" err="1">
                <a:solidFill>
                  <a:srgbClr val="595959"/>
                </a:solidFill>
                <a:latin typeface="Lato"/>
                <a:ea typeface="Lato"/>
                <a:cs typeface="Lato"/>
                <a:sym typeface="Lato"/>
              </a:rPr>
              <a:t>Alt+Shift+N</a:t>
            </a:r>
            <a:endParaRPr sz="2100" dirty="0">
              <a:solidFill>
                <a:srgbClr val="595959"/>
              </a:solidFill>
              <a:latin typeface="Lato"/>
              <a:ea typeface="Lato"/>
              <a:cs typeface="Lato"/>
              <a:sym typeface="Lato"/>
            </a:endParaRPr>
          </a:p>
          <a:p>
            <a:pPr marL="457200" lvl="0" indent="-361950" algn="l" rtl="0">
              <a:lnSpc>
                <a:spcPct val="115000"/>
              </a:lnSpc>
              <a:spcBef>
                <a:spcPts val="0"/>
              </a:spcBef>
              <a:spcAft>
                <a:spcPts val="0"/>
              </a:spcAft>
              <a:buClr>
                <a:srgbClr val="595959"/>
              </a:buClr>
              <a:buSzPts val="2100"/>
              <a:buFont typeface="Lato"/>
              <a:buChar char="●"/>
            </a:pPr>
            <a:r>
              <a:rPr lang="en-US" sz="2100" dirty="0">
                <a:solidFill>
                  <a:srgbClr val="595959"/>
                </a:solidFill>
                <a:latin typeface="Lato"/>
                <a:ea typeface="Lato"/>
                <a:cs typeface="Lato"/>
                <a:sym typeface="Lato"/>
              </a:rPr>
              <a:t>Status Tray: </a:t>
            </a:r>
            <a:r>
              <a:rPr lang="en-US" sz="2100" dirty="0" err="1">
                <a:solidFill>
                  <a:srgbClr val="595959"/>
                </a:solidFill>
                <a:latin typeface="Lato"/>
                <a:ea typeface="Lato"/>
                <a:cs typeface="Lato"/>
                <a:sym typeface="Lato"/>
              </a:rPr>
              <a:t>Alt+Shift+S</a:t>
            </a:r>
            <a:endParaRPr sz="2100" dirty="0">
              <a:solidFill>
                <a:srgbClr val="595959"/>
              </a:solidFill>
              <a:latin typeface="Lato"/>
              <a:ea typeface="Lato"/>
              <a:cs typeface="Lato"/>
              <a:sym typeface="Lato"/>
            </a:endParaRPr>
          </a:p>
          <a:p>
            <a:pPr marL="457200" lvl="0" indent="-361950" algn="l" rtl="0">
              <a:lnSpc>
                <a:spcPct val="115000"/>
              </a:lnSpc>
              <a:spcBef>
                <a:spcPts val="0"/>
              </a:spcBef>
              <a:spcAft>
                <a:spcPts val="0"/>
              </a:spcAft>
              <a:buClr>
                <a:srgbClr val="595959"/>
              </a:buClr>
              <a:buSzPts val="2100"/>
              <a:buFont typeface="Lato"/>
              <a:buChar char="●"/>
            </a:pPr>
            <a:r>
              <a:rPr lang="en-US" sz="2100" dirty="0">
                <a:solidFill>
                  <a:srgbClr val="595959"/>
                </a:solidFill>
                <a:latin typeface="Lato"/>
                <a:ea typeface="Lato"/>
                <a:cs typeface="Lato"/>
                <a:sym typeface="Lato"/>
              </a:rPr>
              <a:t>Toolbar: </a:t>
            </a:r>
            <a:r>
              <a:rPr lang="en-US" sz="2100" dirty="0" err="1">
                <a:solidFill>
                  <a:srgbClr val="595959"/>
                </a:solidFill>
                <a:latin typeface="Lato"/>
                <a:ea typeface="Lato"/>
                <a:cs typeface="Lato"/>
                <a:sym typeface="Lato"/>
              </a:rPr>
              <a:t>Alt+Shift+T</a:t>
            </a:r>
            <a:endParaRPr sz="2600" dirty="0"/>
          </a:p>
        </p:txBody>
      </p:sp>
      <p:sp>
        <p:nvSpPr>
          <p:cNvPr id="120" name="Google Shape;120;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a:solidFill>
                  <a:srgbClr val="1A1A1A"/>
                </a:solidFill>
                <a:latin typeface="Raleway"/>
                <a:ea typeface="Raleway"/>
                <a:cs typeface="Raleway"/>
                <a:sym typeface="Raleway"/>
              </a:rPr>
              <a:t>Google Drive</a:t>
            </a:r>
            <a:endParaRPr/>
          </a:p>
        </p:txBody>
      </p:sp>
      <p:sp>
        <p:nvSpPr>
          <p:cNvPr id="127" name="Google Shape;127;p18"/>
          <p:cNvSpPr txBox="1">
            <a:spLocks noGrp="1"/>
          </p:cNvSpPr>
          <p:nvPr>
            <p:ph type="body" idx="1"/>
          </p:nvPr>
        </p:nvSpPr>
        <p:spPr>
          <a:prstGeom prst="rect">
            <a:avLst/>
          </a:prstGeom>
        </p:spPr>
        <p:txBody>
          <a:bodyPr spcFirstLastPara="1" wrap="square" lIns="0" tIns="0" rIns="0" bIns="0" anchor="t" anchorCtr="0">
            <a:noAutofit/>
          </a:bodyPr>
          <a:lstStyle/>
          <a:p>
            <a:pPr marL="412750" indent="-285750">
              <a:lnSpc>
                <a:spcPct val="115000"/>
              </a:lnSpc>
              <a:buClr>
                <a:srgbClr val="595959"/>
              </a:buClr>
              <a:buSzPts val="1600"/>
              <a:buFont typeface="Arial" panose="020B0604020202020204" pitchFamily="34" charset="0"/>
              <a:buChar char="•"/>
            </a:pPr>
            <a:r>
              <a:rPr lang="en-US" sz="1600" dirty="0">
                <a:solidFill>
                  <a:srgbClr val="595959"/>
                </a:solidFill>
                <a:latin typeface="Lato"/>
                <a:ea typeface="Lato"/>
                <a:cs typeface="Lato"/>
                <a:sym typeface="Lato"/>
              </a:rPr>
              <a:t>Press C for New, then down arrow to the desired option.  Enter.   C also creates a new message in GMail and a new event in Calendar.</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New Document: </a:t>
            </a:r>
            <a:r>
              <a:rPr lang="en-US" sz="1600" dirty="0" err="1">
                <a:solidFill>
                  <a:srgbClr val="595959"/>
                </a:solidFill>
                <a:latin typeface="Lato"/>
                <a:ea typeface="Lato"/>
                <a:cs typeface="Lato"/>
                <a:sym typeface="Lato"/>
              </a:rPr>
              <a:t>Shift+T</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New Folder: </a:t>
            </a:r>
            <a:r>
              <a:rPr lang="en-US" sz="1600" dirty="0" err="1">
                <a:solidFill>
                  <a:srgbClr val="595959"/>
                </a:solidFill>
                <a:latin typeface="Lato"/>
                <a:ea typeface="Lato"/>
                <a:cs typeface="Lato"/>
                <a:sym typeface="Lato"/>
              </a:rPr>
              <a:t>Shift+F</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New Presentation: </a:t>
            </a:r>
            <a:r>
              <a:rPr lang="en-US" sz="1600" dirty="0" err="1">
                <a:solidFill>
                  <a:srgbClr val="595959"/>
                </a:solidFill>
                <a:latin typeface="Lato"/>
                <a:ea typeface="Lato"/>
                <a:cs typeface="Lato"/>
                <a:sym typeface="Lato"/>
              </a:rPr>
              <a:t>Shift+P</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New Spreadsheet: </a:t>
            </a:r>
            <a:r>
              <a:rPr lang="en-US" sz="1600" dirty="0" err="1">
                <a:solidFill>
                  <a:srgbClr val="595959"/>
                </a:solidFill>
                <a:latin typeface="Lato"/>
                <a:ea typeface="Lato"/>
                <a:cs typeface="Lato"/>
                <a:sym typeface="Lato"/>
              </a:rPr>
              <a:t>Shift+S</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Tip: Navigate to the folder that you want to place a Google Doc file in, then press </a:t>
            </a:r>
            <a:r>
              <a:rPr lang="en-US" sz="1600" dirty="0" err="1">
                <a:solidFill>
                  <a:srgbClr val="595959"/>
                </a:solidFill>
                <a:latin typeface="Lato"/>
                <a:ea typeface="Lato"/>
                <a:cs typeface="Lato"/>
                <a:sym typeface="Lato"/>
              </a:rPr>
              <a:t>Shift+T</a:t>
            </a:r>
            <a:r>
              <a:rPr lang="en-US" sz="1600" dirty="0">
                <a:solidFill>
                  <a:srgbClr val="595959"/>
                </a:solidFill>
                <a:latin typeface="Lato"/>
                <a:ea typeface="Lato"/>
                <a:cs typeface="Lato"/>
                <a:sym typeface="Lato"/>
              </a:rPr>
              <a:t>.</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Hit “V” to change the View to List</a:t>
            </a:r>
          </a:p>
        </p:txBody>
      </p:sp>
      <p:sp>
        <p:nvSpPr>
          <p:cNvPr id="128" name="Google Shape;128;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a:solidFill>
                  <a:srgbClr val="1A1A1A"/>
                </a:solidFill>
                <a:latin typeface="Raleway"/>
                <a:ea typeface="Raleway"/>
                <a:cs typeface="Raleway"/>
                <a:sym typeface="Raleway"/>
              </a:rPr>
              <a:t>Google Docs Writing Activity 1</a:t>
            </a:r>
            <a:endParaRPr/>
          </a:p>
        </p:txBody>
      </p:sp>
      <p:sp>
        <p:nvSpPr>
          <p:cNvPr id="135" name="Google Shape;135;p19"/>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Create a Google Docs file in Google Drive,  use </a:t>
            </a:r>
            <a:r>
              <a:rPr lang="en-US" dirty="0" err="1">
                <a:solidFill>
                  <a:srgbClr val="595959"/>
                </a:solidFill>
                <a:latin typeface="Lato"/>
                <a:ea typeface="Lato"/>
                <a:cs typeface="Lato"/>
                <a:sym typeface="Lato"/>
              </a:rPr>
              <a:t>Shift+T</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In Google Docs enter </a:t>
            </a:r>
            <a:r>
              <a:rPr lang="en-US" dirty="0" err="1">
                <a:solidFill>
                  <a:srgbClr val="595959"/>
                </a:solidFill>
                <a:latin typeface="Lato"/>
                <a:ea typeface="Lato"/>
                <a:cs typeface="Lato"/>
                <a:sym typeface="Lato"/>
              </a:rPr>
              <a:t>Alt+F</a:t>
            </a:r>
            <a:r>
              <a:rPr lang="en-US" dirty="0">
                <a:solidFill>
                  <a:srgbClr val="595959"/>
                </a:solidFill>
                <a:latin typeface="Lato"/>
                <a:ea typeface="Lato"/>
                <a:cs typeface="Lato"/>
                <a:sym typeface="Lato"/>
              </a:rPr>
              <a:t>, then R, rename the file, then Enter</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Move by words with </a:t>
            </a:r>
            <a:r>
              <a:rPr lang="en-US" dirty="0" err="1">
                <a:solidFill>
                  <a:srgbClr val="595959"/>
                </a:solidFill>
                <a:latin typeface="Lato"/>
                <a:ea typeface="Lato"/>
                <a:cs typeface="Lato"/>
                <a:sym typeface="Lato"/>
              </a:rPr>
              <a:t>Ctrl+Left</a:t>
            </a:r>
            <a:r>
              <a:rPr lang="en-US" dirty="0">
                <a:solidFill>
                  <a:srgbClr val="595959"/>
                </a:solidFill>
                <a:latin typeface="Lato"/>
                <a:ea typeface="Lato"/>
                <a:cs typeface="Lato"/>
                <a:sym typeface="Lato"/>
              </a:rPr>
              <a:t> or Right Arrow</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Top of Document: </a:t>
            </a:r>
            <a:r>
              <a:rPr lang="en-US" dirty="0" err="1">
                <a:solidFill>
                  <a:srgbClr val="595959"/>
                </a:solidFill>
                <a:latin typeface="Lato"/>
                <a:ea typeface="Lato"/>
                <a:cs typeface="Lato"/>
                <a:sym typeface="Lato"/>
              </a:rPr>
              <a:t>ChromeVox+Ctrl+Left</a:t>
            </a:r>
            <a:r>
              <a:rPr lang="en-US" dirty="0">
                <a:solidFill>
                  <a:srgbClr val="595959"/>
                </a:solidFill>
                <a:latin typeface="Lato"/>
                <a:ea typeface="Lato"/>
                <a:cs typeface="Lato"/>
                <a:sym typeface="Lato"/>
              </a:rPr>
              <a:t> Arrow</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Bottom of Document: </a:t>
            </a:r>
            <a:r>
              <a:rPr lang="en-US" dirty="0" err="1">
                <a:solidFill>
                  <a:srgbClr val="595959"/>
                </a:solidFill>
                <a:latin typeface="Lato"/>
                <a:ea typeface="Lato"/>
                <a:cs typeface="Lato"/>
                <a:sym typeface="Lato"/>
              </a:rPr>
              <a:t>ChromeVox+Ctrl+Right</a:t>
            </a:r>
            <a:r>
              <a:rPr lang="en-US" dirty="0">
                <a:solidFill>
                  <a:srgbClr val="595959"/>
                </a:solidFill>
                <a:latin typeface="Lato"/>
                <a:ea typeface="Lato"/>
                <a:cs typeface="Lato"/>
                <a:sym typeface="Lato"/>
              </a:rPr>
              <a:t> Arrow</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Spelling Checker, move backward through the document with Ctrl+;, move forward through the document with Ctrl+’</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Select misspelled words with </a:t>
            </a:r>
            <a:r>
              <a:rPr lang="en-US" dirty="0" err="1">
                <a:solidFill>
                  <a:srgbClr val="595959"/>
                </a:solidFill>
                <a:latin typeface="Lato"/>
                <a:ea typeface="Lato"/>
                <a:cs typeface="Lato"/>
                <a:sym typeface="Lato"/>
              </a:rPr>
              <a:t>ChromeVox+M</a:t>
            </a:r>
            <a:endParaRPr lang="en-US" dirty="0">
              <a:solidFill>
                <a:srgbClr val="595959"/>
              </a:solidFill>
              <a:latin typeface="Lato"/>
              <a:ea typeface="Lato"/>
              <a:cs typeface="Lato"/>
              <a:sym typeface="Lato"/>
            </a:endParaRPr>
          </a:p>
          <a:p>
            <a:pPr>
              <a:lnSpc>
                <a:spcPct val="115000"/>
              </a:lnSpc>
              <a:buClr>
                <a:srgbClr val="595959"/>
              </a:buClr>
              <a:buFont typeface="Lato"/>
              <a:buChar char="●"/>
            </a:pPr>
            <a:r>
              <a:rPr lang="en-US" dirty="0">
                <a:solidFill>
                  <a:srgbClr val="595959"/>
                </a:solidFill>
                <a:latin typeface="Lato"/>
                <a:sym typeface="Lato"/>
              </a:rPr>
              <a:t>Document check: </a:t>
            </a:r>
            <a:r>
              <a:rPr lang="en-US" dirty="0" err="1">
                <a:solidFill>
                  <a:srgbClr val="595959"/>
                </a:solidFill>
                <a:latin typeface="Lato"/>
                <a:sym typeface="Lato"/>
              </a:rPr>
              <a:t>Ctrl+Alt+X</a:t>
            </a:r>
            <a:endParaRPr dirty="0">
              <a:solidFill>
                <a:srgbClr val="595959"/>
              </a:solidFill>
              <a:latin typeface="Lato"/>
            </a:endParaRPr>
          </a:p>
        </p:txBody>
      </p:sp>
      <p:sp>
        <p:nvSpPr>
          <p:cNvPr id="136" name="Google Shape;136;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a:solidFill>
                  <a:srgbClr val="1A1A1A"/>
                </a:solidFill>
                <a:latin typeface="Raleway"/>
                <a:ea typeface="Raleway"/>
                <a:cs typeface="Raleway"/>
                <a:sym typeface="Raleway"/>
              </a:rPr>
              <a:t>Google Docs Writing Activity 2</a:t>
            </a:r>
            <a:endParaRPr/>
          </a:p>
        </p:txBody>
      </p:sp>
      <p:sp>
        <p:nvSpPr>
          <p:cNvPr id="143" name="Google Shape;143;p20"/>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Inserting &amp; Deleting</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Formatting, Heading Structure</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Collaborating: Editing, Suggesting, &amp; Viewing</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Suggestions are placed directly in the student’s text.</a:t>
            </a: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Comments are in the Sidebar and need to be navigated to: Enter </a:t>
            </a:r>
            <a:r>
              <a:rPr lang="en-US" dirty="0" err="1">
                <a:solidFill>
                  <a:srgbClr val="595959"/>
                </a:solidFill>
                <a:latin typeface="Lato"/>
                <a:ea typeface="Lato"/>
                <a:cs typeface="Lato"/>
                <a:sym typeface="Lato"/>
              </a:rPr>
              <a:t>Ctrl+Alt+E</a:t>
            </a:r>
            <a:endParaRPr lang="en-US" dirty="0">
              <a:solidFill>
                <a:srgbClr val="595959"/>
              </a:solidFill>
              <a:latin typeface="Lato"/>
              <a:ea typeface="Lato"/>
              <a:cs typeface="Lato"/>
              <a:sym typeface="Lato"/>
            </a:endParaRPr>
          </a:p>
          <a:p>
            <a:pPr>
              <a:lnSpc>
                <a:spcPct val="115000"/>
              </a:lnSpc>
              <a:buClr>
                <a:srgbClr val="595959"/>
              </a:buClr>
              <a:buFont typeface="Lato"/>
              <a:buChar char="●"/>
            </a:pPr>
            <a:r>
              <a:rPr lang="en-US" dirty="0">
                <a:solidFill>
                  <a:srgbClr val="595959"/>
                </a:solidFill>
                <a:latin typeface="Lato"/>
                <a:sym typeface="Lato"/>
              </a:rPr>
              <a:t>Braille copy, go to Google Drive, </a:t>
            </a:r>
            <a:r>
              <a:rPr lang="en-US" sz="1800" dirty="0" err="1">
                <a:solidFill>
                  <a:srgbClr val="595959"/>
                </a:solidFill>
                <a:latin typeface="Lato"/>
                <a:ea typeface="Lato"/>
                <a:cs typeface="Lato"/>
                <a:sym typeface="Lato"/>
              </a:rPr>
              <a:t>ChromeVox+M</a:t>
            </a:r>
            <a:r>
              <a:rPr lang="en-US" sz="1800" dirty="0">
                <a:solidFill>
                  <a:srgbClr val="595959"/>
                </a:solidFill>
                <a:latin typeface="Lato"/>
                <a:ea typeface="Lato"/>
                <a:cs typeface="Lato"/>
                <a:sym typeface="Lato"/>
              </a:rPr>
              <a:t>, then select Download.  Open the Google Files app and copy this file to a USB drive, Microsoft Word format.  Index Basic D V5 has an option to emboss to a thumb drive.</a:t>
            </a:r>
          </a:p>
        </p:txBody>
      </p:sp>
      <p:sp>
        <p:nvSpPr>
          <p:cNvPr id="144" name="Google Shape;144;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Define &amp; Explore</a:t>
            </a:r>
            <a:endParaRPr dirty="0"/>
          </a:p>
        </p:txBody>
      </p:sp>
      <p:sp>
        <p:nvSpPr>
          <p:cNvPr id="151" name="Google Shape;151;p21"/>
          <p:cNvSpPr txBox="1">
            <a:spLocks noGrp="1"/>
          </p:cNvSpPr>
          <p:nvPr>
            <p:ph type="body" idx="1"/>
          </p:nvPr>
        </p:nvSpPr>
        <p:spPr>
          <a:prstGeom prst="rect">
            <a:avLst/>
          </a:prstGeom>
        </p:spPr>
        <p:txBody>
          <a:bodyPr spcFirstLastPara="1" wrap="square" lIns="0" tIns="0" rIns="0" bIns="0" anchor="t" anchorCtr="0">
            <a:noAutofit/>
          </a:bodyPr>
          <a:lstStyle/>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Have a Google Doc open</a:t>
            </a: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sym typeface="Lato"/>
              </a:rPr>
              <a:t>Place the focus be on a word that you are looking up</a:t>
            </a: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sym typeface="Lato"/>
              </a:rPr>
              <a:t>Enter </a:t>
            </a:r>
            <a:r>
              <a:rPr lang="en-US" sz="1600" dirty="0" err="1">
                <a:solidFill>
                  <a:srgbClr val="595959"/>
                </a:solidFill>
                <a:latin typeface="Lato"/>
                <a:sym typeface="Lato"/>
              </a:rPr>
              <a:t>ChromeVox+M</a:t>
            </a:r>
            <a:r>
              <a:rPr lang="en-US" sz="1600" dirty="0">
                <a:solidFill>
                  <a:srgbClr val="595959"/>
                </a:solidFill>
                <a:latin typeface="Lato"/>
                <a:sym typeface="Lato"/>
              </a:rPr>
              <a:t> (Context Menu)</a:t>
            </a: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sym typeface="Lato"/>
              </a:rPr>
              <a:t>Switch between the Sidebar and Document Content with the Landmark Jump command: ChromeVox+;</a:t>
            </a: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sym typeface="Lato"/>
              </a:rPr>
              <a:t>Explore: </a:t>
            </a:r>
            <a:r>
              <a:rPr lang="en-US" sz="1600" dirty="0" err="1">
                <a:solidFill>
                  <a:srgbClr val="595959"/>
                </a:solidFill>
                <a:latin typeface="Lato"/>
                <a:sym typeface="Lato"/>
              </a:rPr>
              <a:t>Ctrl+Alt+Shift+I</a:t>
            </a:r>
            <a:endParaRPr lang="en-US" sz="1600" dirty="0">
              <a:solidFill>
                <a:srgbClr val="595959"/>
              </a:solidFill>
              <a:latin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sym typeface="Lato"/>
              </a:rPr>
              <a:t>Define: </a:t>
            </a:r>
            <a:r>
              <a:rPr lang="en-US" sz="1600" dirty="0" err="1">
                <a:solidFill>
                  <a:srgbClr val="595959"/>
                </a:solidFill>
                <a:latin typeface="Lato"/>
                <a:sym typeface="Lato"/>
              </a:rPr>
              <a:t>Ctrl+Shift+Y</a:t>
            </a:r>
            <a:endParaRPr sz="2100" dirty="0"/>
          </a:p>
        </p:txBody>
      </p:sp>
      <p:sp>
        <p:nvSpPr>
          <p:cNvPr id="152" name="Google Shape;152;p21"/>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Using a Braille Display with a Chromebook</a:t>
            </a:r>
            <a:endParaRPr dirty="0"/>
          </a:p>
        </p:txBody>
      </p:sp>
      <p:sp>
        <p:nvSpPr>
          <p:cNvPr id="159" name="Google Shape;159;p22"/>
          <p:cNvSpPr txBox="1">
            <a:spLocks noGrp="1"/>
          </p:cNvSpPr>
          <p:nvPr>
            <p:ph type="body" idx="1"/>
          </p:nvPr>
        </p:nvSpPr>
        <p:spPr>
          <a:prstGeom prst="rect">
            <a:avLst/>
          </a:prstGeom>
        </p:spPr>
        <p:txBody>
          <a:bodyPr spcFirstLastPara="1" wrap="square" lIns="0" tIns="0" rIns="0" bIns="0" anchor="t" anchorCtr="0">
            <a:noAutofit/>
          </a:bodyPr>
          <a:lstStyle/>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Plug a Braille display into a USB port in the Chromebook, if it starts ChromeVox this Braille display works with the Chromebook.</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Didn’t work, contact the manufacturer or determine from the documentation with the device that the  Braille display that you are using supports Chromebook/ChromeVox.</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Some Braille displays require the USB port to be configured.  Some Braille displays need to be in Terminal Mode before being plugged in.</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Still didn’t work, have the very latest Chrome OS installed on the Chromebook.</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Still didn’t work, have the latest firmware installed in the Braille display.</a:t>
            </a:r>
            <a:endParaRPr sz="2100" dirty="0"/>
          </a:p>
        </p:txBody>
      </p:sp>
      <p:sp>
        <p:nvSpPr>
          <p:cNvPr id="160" name="Google Shape;160;p2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FE8C8-D138-46E8-A419-6242586C2C96}"/>
              </a:ext>
            </a:extLst>
          </p:cNvPr>
          <p:cNvSpPr>
            <a:spLocks noGrp="1"/>
          </p:cNvSpPr>
          <p:nvPr>
            <p:ph type="title"/>
          </p:nvPr>
        </p:nvSpPr>
        <p:spPr/>
        <p:txBody>
          <a:bodyPr>
            <a:normAutofit/>
          </a:bodyPr>
          <a:lstStyle/>
          <a:p>
            <a:r>
              <a:rPr lang="en-US" sz="2800" b="1" dirty="0">
                <a:latin typeface="Raleway" panose="020B0604020202020204" charset="0"/>
              </a:rPr>
              <a:t>Best Braille Display for ChromeVox</a:t>
            </a:r>
          </a:p>
        </p:txBody>
      </p:sp>
      <p:sp>
        <p:nvSpPr>
          <p:cNvPr id="3" name="Content Placeholder 2">
            <a:extLst>
              <a:ext uri="{FF2B5EF4-FFF2-40B4-BE49-F238E27FC236}">
                <a16:creationId xmlns:a16="http://schemas.microsoft.com/office/drawing/2014/main" id="{02756C98-CDA3-42DA-9B46-0841EB411A48}"/>
              </a:ext>
            </a:extLst>
          </p:cNvPr>
          <p:cNvSpPr>
            <a:spLocks noGrp="1"/>
          </p:cNvSpPr>
          <p:nvPr>
            <p:ph idx="1"/>
          </p:nvPr>
        </p:nvSpPr>
        <p:spPr/>
        <p:txBody>
          <a:bodyPr/>
          <a:lstStyle/>
          <a:p>
            <a:r>
              <a:rPr lang="en-US" dirty="0"/>
              <a:t>APH Mantis Q40, due to QWERTY keyboard</a:t>
            </a:r>
          </a:p>
          <a:p>
            <a:r>
              <a:rPr lang="en-US" dirty="0"/>
              <a:t>Go to Settings\Keyboard on the Chromebook</a:t>
            </a:r>
          </a:p>
          <a:p>
            <a:r>
              <a:rPr lang="en-US" dirty="0"/>
              <a:t>Change the Caps Lock key to the Search Key</a:t>
            </a:r>
          </a:p>
          <a:p>
            <a:r>
              <a:rPr lang="en-US" dirty="0"/>
              <a:t>APH Chameleon 20 is very useful for Desmos</a:t>
            </a:r>
          </a:p>
          <a:p>
            <a:r>
              <a:rPr lang="en-US" dirty="0"/>
              <a:t>When Braille input is desired use the Text app and copy and paste the information the student produces in Braille into a Google Doc.  More info: “Chromebook Text App and Braille Input” file on the WSSB Statewide Technology web page.</a:t>
            </a:r>
          </a:p>
        </p:txBody>
      </p:sp>
      <p:sp>
        <p:nvSpPr>
          <p:cNvPr id="4" name="Slide Number Placeholder 3">
            <a:extLst>
              <a:ext uri="{FF2B5EF4-FFF2-40B4-BE49-F238E27FC236}">
                <a16:creationId xmlns:a16="http://schemas.microsoft.com/office/drawing/2014/main" id="{00DA8FDD-C697-4408-843B-61E882A5AE7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3404784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Braille Legacy Commands</a:t>
            </a:r>
            <a:endParaRPr dirty="0"/>
          </a:p>
        </p:txBody>
      </p:sp>
      <p:sp>
        <p:nvSpPr>
          <p:cNvPr id="167" name="Google Shape;167;p23"/>
          <p:cNvSpPr txBox="1">
            <a:spLocks noGrp="1"/>
          </p:cNvSpPr>
          <p:nvPr>
            <p:ph type="body" idx="1"/>
          </p:nvPr>
        </p:nvSpPr>
        <p:spPr>
          <a:xfrm>
            <a:off x="457200" y="1371600"/>
            <a:ext cx="8229600" cy="3291840"/>
          </a:xfrm>
          <a:prstGeom prst="rect">
            <a:avLst/>
          </a:prstGeom>
        </p:spPr>
        <p:txBody>
          <a:bodyPr spcFirstLastPara="1" wrap="square" lIns="0" tIns="0" rIns="0" bIns="0" anchor="t" anchorCtr="0">
            <a:noAutofit/>
          </a:bodyPr>
          <a:lstStyle/>
          <a:p>
            <a:pPr>
              <a:lnSpc>
                <a:spcPct val="115000"/>
              </a:lnSpc>
              <a:buClr>
                <a:srgbClr val="595959"/>
              </a:buClr>
              <a:buFont typeface="Lato"/>
              <a:buChar char="●"/>
            </a:pPr>
            <a:r>
              <a:rPr lang="en-US" dirty="0">
                <a:solidFill>
                  <a:srgbClr val="595959"/>
                </a:solidFill>
                <a:latin typeface="Lato"/>
                <a:sym typeface="Lato"/>
              </a:rPr>
              <a:t>Top of Page: </a:t>
            </a:r>
            <a:r>
              <a:rPr lang="en-US" dirty="0" err="1">
                <a:solidFill>
                  <a:srgbClr val="595959"/>
                </a:solidFill>
                <a:latin typeface="Lato"/>
                <a:sym typeface="Lato"/>
              </a:rPr>
              <a:t>Space+Dots</a:t>
            </a:r>
            <a:r>
              <a:rPr lang="en-US" dirty="0">
                <a:solidFill>
                  <a:srgbClr val="595959"/>
                </a:solidFill>
                <a:latin typeface="Lato"/>
                <a:sym typeface="Lato"/>
              </a:rPr>
              <a:t> 1-2-3 </a:t>
            </a:r>
            <a:endParaRPr dirty="0">
              <a:solidFill>
                <a:srgbClr val="595959"/>
              </a:solidFill>
              <a:latin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Bottom of Page: </a:t>
            </a:r>
            <a:r>
              <a:rPr lang="en-US" dirty="0" err="1">
                <a:solidFill>
                  <a:srgbClr val="595959"/>
                </a:solidFill>
                <a:latin typeface="Lato"/>
                <a:ea typeface="Lato"/>
                <a:cs typeface="Lato"/>
                <a:sym typeface="Lato"/>
              </a:rPr>
              <a:t>Space+Dots</a:t>
            </a:r>
            <a:r>
              <a:rPr lang="en-US" dirty="0">
                <a:solidFill>
                  <a:srgbClr val="595959"/>
                </a:solidFill>
                <a:latin typeface="Lato"/>
                <a:ea typeface="Lato"/>
                <a:cs typeface="Lato"/>
                <a:sym typeface="Lato"/>
              </a:rPr>
              <a:t> 4-5-6</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Next Object: </a:t>
            </a:r>
            <a:r>
              <a:rPr lang="en-US" dirty="0" err="1">
                <a:solidFill>
                  <a:srgbClr val="595959"/>
                </a:solidFill>
                <a:latin typeface="Lato"/>
                <a:ea typeface="Lato"/>
                <a:cs typeface="Lato"/>
                <a:sym typeface="Lato"/>
              </a:rPr>
              <a:t>Space+Dot</a:t>
            </a:r>
            <a:r>
              <a:rPr lang="en-US" dirty="0">
                <a:solidFill>
                  <a:srgbClr val="595959"/>
                </a:solidFill>
                <a:latin typeface="Lato"/>
                <a:ea typeface="Lato"/>
                <a:cs typeface="Lato"/>
                <a:sym typeface="Lato"/>
              </a:rPr>
              <a:t> 4</a:t>
            </a: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Next Paragraph: </a:t>
            </a:r>
            <a:r>
              <a:rPr lang="en-US" dirty="0" err="1">
                <a:solidFill>
                  <a:srgbClr val="595959"/>
                </a:solidFill>
                <a:latin typeface="Lato"/>
                <a:ea typeface="Lato"/>
                <a:cs typeface="Lato"/>
                <a:sym typeface="Lato"/>
              </a:rPr>
              <a:t>Space+Dots</a:t>
            </a:r>
            <a:r>
              <a:rPr lang="en-US" dirty="0">
                <a:solidFill>
                  <a:srgbClr val="595959"/>
                </a:solidFill>
                <a:latin typeface="Lato"/>
                <a:ea typeface="Lato"/>
                <a:cs typeface="Lato"/>
                <a:sym typeface="Lato"/>
              </a:rPr>
              <a:t> 5-6</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Next Word: </a:t>
            </a:r>
            <a:r>
              <a:rPr lang="en-US" dirty="0" err="1">
                <a:solidFill>
                  <a:srgbClr val="595959"/>
                </a:solidFill>
                <a:latin typeface="Lato"/>
                <a:ea typeface="Lato"/>
                <a:cs typeface="Lato"/>
                <a:sym typeface="Lato"/>
              </a:rPr>
              <a:t>Space+Dot</a:t>
            </a:r>
            <a:r>
              <a:rPr lang="en-US" dirty="0">
                <a:solidFill>
                  <a:srgbClr val="595959"/>
                </a:solidFill>
                <a:latin typeface="Lato"/>
                <a:ea typeface="Lato"/>
                <a:cs typeface="Lato"/>
                <a:sym typeface="Lato"/>
              </a:rPr>
              <a:t> 5</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Next Character: </a:t>
            </a:r>
            <a:r>
              <a:rPr lang="en-US" dirty="0" err="1">
                <a:solidFill>
                  <a:srgbClr val="595959"/>
                </a:solidFill>
                <a:latin typeface="Lato"/>
                <a:ea typeface="Lato"/>
                <a:cs typeface="Lato"/>
                <a:sym typeface="Lato"/>
              </a:rPr>
              <a:t>Space+Dot</a:t>
            </a:r>
            <a:r>
              <a:rPr lang="en-US" dirty="0">
                <a:solidFill>
                  <a:srgbClr val="595959"/>
                </a:solidFill>
                <a:latin typeface="Lato"/>
                <a:ea typeface="Lato"/>
                <a:cs typeface="Lato"/>
                <a:sym typeface="Lato"/>
              </a:rPr>
              <a:t> 6</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Previous Object: </a:t>
            </a:r>
            <a:r>
              <a:rPr lang="en-US" dirty="0" err="1">
                <a:solidFill>
                  <a:srgbClr val="595959"/>
                </a:solidFill>
                <a:latin typeface="Lato"/>
                <a:ea typeface="Lato"/>
                <a:cs typeface="Lato"/>
                <a:sym typeface="Lato"/>
              </a:rPr>
              <a:t>Space+Dot</a:t>
            </a:r>
            <a:r>
              <a:rPr lang="en-US" dirty="0">
                <a:solidFill>
                  <a:srgbClr val="595959"/>
                </a:solidFill>
                <a:latin typeface="Lato"/>
                <a:ea typeface="Lato"/>
                <a:cs typeface="Lato"/>
                <a:sym typeface="Lato"/>
              </a:rPr>
              <a:t> 1</a:t>
            </a: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Previous Paragraph: </a:t>
            </a:r>
            <a:r>
              <a:rPr lang="en-US" dirty="0" err="1">
                <a:solidFill>
                  <a:srgbClr val="595959"/>
                </a:solidFill>
                <a:latin typeface="Lato"/>
                <a:ea typeface="Lato"/>
                <a:cs typeface="Lato"/>
                <a:sym typeface="Lato"/>
              </a:rPr>
              <a:t>Space+Dots</a:t>
            </a:r>
            <a:r>
              <a:rPr lang="en-US" dirty="0">
                <a:solidFill>
                  <a:srgbClr val="595959"/>
                </a:solidFill>
                <a:latin typeface="Lato"/>
                <a:ea typeface="Lato"/>
                <a:cs typeface="Lato"/>
                <a:sym typeface="Lato"/>
              </a:rPr>
              <a:t> 2-3</a:t>
            </a: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Previous Word: </a:t>
            </a:r>
            <a:r>
              <a:rPr lang="en-US" dirty="0" err="1">
                <a:solidFill>
                  <a:srgbClr val="595959"/>
                </a:solidFill>
                <a:latin typeface="Lato"/>
                <a:ea typeface="Lato"/>
                <a:cs typeface="Lato"/>
                <a:sym typeface="Lato"/>
              </a:rPr>
              <a:t>Space+Dot</a:t>
            </a:r>
            <a:r>
              <a:rPr lang="en-US" dirty="0">
                <a:solidFill>
                  <a:srgbClr val="595959"/>
                </a:solidFill>
                <a:latin typeface="Lato"/>
                <a:ea typeface="Lato"/>
                <a:cs typeface="Lato"/>
                <a:sym typeface="Lato"/>
              </a:rPr>
              <a:t> 2</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Previous Character: </a:t>
            </a:r>
            <a:r>
              <a:rPr lang="en-US" dirty="0" err="1">
                <a:solidFill>
                  <a:srgbClr val="595959"/>
                </a:solidFill>
                <a:latin typeface="Lato"/>
                <a:ea typeface="Lato"/>
                <a:cs typeface="Lato"/>
                <a:sym typeface="Lato"/>
              </a:rPr>
              <a:t>Space+Dot</a:t>
            </a:r>
            <a:r>
              <a:rPr lang="en-US" dirty="0">
                <a:solidFill>
                  <a:srgbClr val="595959"/>
                </a:solidFill>
                <a:latin typeface="Lato"/>
                <a:ea typeface="Lato"/>
                <a:cs typeface="Lato"/>
                <a:sym typeface="Lato"/>
              </a:rPr>
              <a:t> 3</a:t>
            </a:r>
          </a:p>
          <a:p>
            <a:pPr marL="457200" lvl="0" indent="-342900" algn="l" rtl="0">
              <a:lnSpc>
                <a:spcPct val="115000"/>
              </a:lnSpc>
              <a:spcBef>
                <a:spcPts val="0"/>
              </a:spcBef>
              <a:spcAft>
                <a:spcPts val="0"/>
              </a:spcAft>
              <a:buClr>
                <a:srgbClr val="595959"/>
              </a:buClr>
              <a:buSzPts val="1800"/>
              <a:buFont typeface="Lato"/>
              <a:buChar char="●"/>
            </a:pPr>
            <a:endParaRPr sz="2300" dirty="0"/>
          </a:p>
        </p:txBody>
      </p:sp>
      <p:sp>
        <p:nvSpPr>
          <p:cNvPr id="168" name="Google Shape;168;p2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a:solidFill>
                  <a:srgbClr val="1A1A1A"/>
                </a:solidFill>
                <a:latin typeface="Raleway"/>
                <a:ea typeface="Raleway"/>
                <a:cs typeface="Raleway"/>
                <a:sym typeface="Raleway"/>
              </a:rPr>
              <a:t>Navigating the Web Activity 1</a:t>
            </a:r>
            <a:endParaRPr/>
          </a:p>
        </p:txBody>
      </p:sp>
      <p:sp>
        <p:nvSpPr>
          <p:cNvPr id="175" name="Google Shape;175;p24"/>
          <p:cNvSpPr txBox="1">
            <a:spLocks noGrp="1"/>
          </p:cNvSpPr>
          <p:nvPr>
            <p:ph type="body" idx="1"/>
          </p:nvPr>
        </p:nvSpPr>
        <p:spPr>
          <a:prstGeom prst="rect">
            <a:avLst/>
          </a:prstGeom>
        </p:spPr>
        <p:txBody>
          <a:bodyPr spcFirstLastPara="1" wrap="square" lIns="0" tIns="0" rIns="0" bIns="0" anchor="t" anchorCtr="0">
            <a:noAutofit/>
          </a:bodyPr>
          <a:lstStyle/>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Use the ChromeVox Panel: ChromeVox+.</a:t>
            </a: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Address Bar: </a:t>
            </a:r>
            <a:r>
              <a:rPr lang="en-US" sz="1700" dirty="0" err="1">
                <a:solidFill>
                  <a:srgbClr val="595959"/>
                </a:solidFill>
                <a:latin typeface="Lato"/>
                <a:ea typeface="Lato"/>
                <a:cs typeface="Lato"/>
                <a:sym typeface="Lato"/>
              </a:rPr>
              <a:t>Ctrl+L</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Find Command: </a:t>
            </a:r>
            <a:r>
              <a:rPr lang="en-US" sz="1700" dirty="0" err="1">
                <a:solidFill>
                  <a:srgbClr val="595959"/>
                </a:solidFill>
                <a:latin typeface="Lato"/>
                <a:ea typeface="Lato"/>
                <a:cs typeface="Lato"/>
                <a:sym typeface="Lato"/>
              </a:rPr>
              <a:t>Ctrl+F</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ChromeVox Panel: ChromeVox+.</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Jump Commands: ChromeVox+ B, Button; </a:t>
            </a:r>
            <a:r>
              <a:rPr lang="en-US" sz="1700" dirty="0" err="1">
                <a:solidFill>
                  <a:srgbClr val="595959"/>
                </a:solidFill>
                <a:latin typeface="Lato"/>
                <a:ea typeface="Lato"/>
                <a:cs typeface="Lato"/>
                <a:sym typeface="Lato"/>
              </a:rPr>
              <a:t>ChromeVox+C</a:t>
            </a:r>
            <a:r>
              <a:rPr lang="en-US" sz="1700" dirty="0">
                <a:solidFill>
                  <a:srgbClr val="595959"/>
                </a:solidFill>
                <a:latin typeface="Lato"/>
                <a:ea typeface="Lato"/>
                <a:cs typeface="Lato"/>
                <a:sym typeface="Lato"/>
              </a:rPr>
              <a:t>, Combo Box; </a:t>
            </a:r>
            <a:r>
              <a:rPr lang="en-US" sz="1700" dirty="0" err="1">
                <a:solidFill>
                  <a:srgbClr val="595959"/>
                </a:solidFill>
                <a:latin typeface="Lato"/>
                <a:ea typeface="Lato"/>
                <a:cs typeface="Lato"/>
                <a:sym typeface="Lato"/>
              </a:rPr>
              <a:t>ChromeVox+E</a:t>
            </a:r>
            <a:r>
              <a:rPr lang="en-US" sz="1700" dirty="0">
                <a:solidFill>
                  <a:srgbClr val="595959"/>
                </a:solidFill>
                <a:latin typeface="Lato"/>
                <a:ea typeface="Lato"/>
                <a:cs typeface="Lato"/>
                <a:sym typeface="Lato"/>
              </a:rPr>
              <a:t>, Edit Box; </a:t>
            </a:r>
            <a:r>
              <a:rPr lang="en-US" sz="1700" dirty="0" err="1">
                <a:solidFill>
                  <a:srgbClr val="595959"/>
                </a:solidFill>
                <a:latin typeface="Lato"/>
                <a:ea typeface="Lato"/>
                <a:cs typeface="Lato"/>
                <a:sym typeface="Lato"/>
              </a:rPr>
              <a:t>ChromeVox+F</a:t>
            </a:r>
            <a:r>
              <a:rPr lang="en-US" sz="1700" dirty="0">
                <a:solidFill>
                  <a:srgbClr val="595959"/>
                </a:solidFill>
                <a:latin typeface="Lato"/>
                <a:ea typeface="Lato"/>
                <a:cs typeface="Lato"/>
                <a:sym typeface="Lato"/>
              </a:rPr>
              <a:t>, Form; </a:t>
            </a:r>
            <a:r>
              <a:rPr lang="en-US" sz="1700" dirty="0" err="1">
                <a:solidFill>
                  <a:srgbClr val="595959"/>
                </a:solidFill>
                <a:latin typeface="Lato"/>
                <a:ea typeface="Lato"/>
                <a:cs typeface="Lato"/>
                <a:sym typeface="Lato"/>
              </a:rPr>
              <a:t>ChromeVox+G</a:t>
            </a:r>
            <a:r>
              <a:rPr lang="en-US" sz="1700" dirty="0">
                <a:solidFill>
                  <a:srgbClr val="595959"/>
                </a:solidFill>
                <a:latin typeface="Lato"/>
                <a:ea typeface="Lato"/>
                <a:cs typeface="Lato"/>
                <a:sym typeface="Lato"/>
              </a:rPr>
              <a:t>, Graphic; </a:t>
            </a:r>
            <a:r>
              <a:rPr lang="en-US" sz="1700" dirty="0" err="1">
                <a:solidFill>
                  <a:srgbClr val="595959"/>
                </a:solidFill>
                <a:latin typeface="Lato"/>
                <a:ea typeface="Lato"/>
                <a:cs typeface="Lato"/>
                <a:sym typeface="Lato"/>
              </a:rPr>
              <a:t>ChromeVox+H</a:t>
            </a:r>
            <a:r>
              <a:rPr lang="en-US" sz="1700" dirty="0">
                <a:solidFill>
                  <a:srgbClr val="595959"/>
                </a:solidFill>
                <a:latin typeface="Lato"/>
                <a:ea typeface="Lato"/>
                <a:cs typeface="Lato"/>
                <a:sym typeface="Lato"/>
              </a:rPr>
              <a:t>, Heading; ChromeVox+1-6, Heading Levels;  ChromeVox+;, Landmark; </a:t>
            </a:r>
            <a:r>
              <a:rPr lang="en-US" sz="1700" dirty="0" err="1">
                <a:solidFill>
                  <a:srgbClr val="595959"/>
                </a:solidFill>
                <a:latin typeface="Lato"/>
                <a:ea typeface="Lato"/>
                <a:cs typeface="Lato"/>
                <a:sym typeface="Lato"/>
              </a:rPr>
              <a:t>ChromeVox+L</a:t>
            </a:r>
            <a:r>
              <a:rPr lang="en-US" sz="1700" dirty="0">
                <a:solidFill>
                  <a:srgbClr val="595959"/>
                </a:solidFill>
                <a:latin typeface="Lato"/>
                <a:ea typeface="Lato"/>
                <a:cs typeface="Lato"/>
                <a:sym typeface="Lato"/>
              </a:rPr>
              <a:t>, Link; </a:t>
            </a:r>
            <a:r>
              <a:rPr lang="en-US" sz="1700" dirty="0" err="1">
                <a:solidFill>
                  <a:srgbClr val="595959"/>
                </a:solidFill>
                <a:latin typeface="Lato"/>
                <a:ea typeface="Lato"/>
                <a:cs typeface="Lato"/>
                <a:sym typeface="Lato"/>
              </a:rPr>
              <a:t>ChromeVox+T</a:t>
            </a:r>
            <a:r>
              <a:rPr lang="en-US" sz="1700" dirty="0">
                <a:solidFill>
                  <a:srgbClr val="595959"/>
                </a:solidFill>
                <a:latin typeface="Lato"/>
                <a:ea typeface="Lato"/>
                <a:cs typeface="Lato"/>
                <a:sym typeface="Lato"/>
              </a:rPr>
              <a:t>, Table; </a:t>
            </a:r>
            <a:r>
              <a:rPr lang="en-US" sz="1700" dirty="0" err="1">
                <a:solidFill>
                  <a:srgbClr val="595959"/>
                </a:solidFill>
                <a:latin typeface="Lato"/>
                <a:ea typeface="Lato"/>
                <a:cs typeface="Lato"/>
                <a:sym typeface="Lato"/>
              </a:rPr>
              <a:t>ChromeVox+V</a:t>
            </a:r>
            <a:r>
              <a:rPr lang="en-US" sz="1700" dirty="0">
                <a:solidFill>
                  <a:srgbClr val="595959"/>
                </a:solidFill>
                <a:latin typeface="Lato"/>
                <a:ea typeface="Lato"/>
                <a:cs typeface="Lato"/>
                <a:sym typeface="Lato"/>
              </a:rPr>
              <a:t>, Visited Link</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err="1">
                <a:solidFill>
                  <a:srgbClr val="595959"/>
                </a:solidFill>
                <a:latin typeface="Lato"/>
                <a:ea typeface="Lato"/>
                <a:cs typeface="Lato"/>
                <a:sym typeface="Lato"/>
              </a:rPr>
              <a:t>ChromeVox+Shift+Jump</a:t>
            </a:r>
            <a:r>
              <a:rPr lang="en-US" sz="1700" dirty="0">
                <a:solidFill>
                  <a:srgbClr val="595959"/>
                </a:solidFill>
                <a:latin typeface="Lato"/>
                <a:ea typeface="Lato"/>
                <a:cs typeface="Lato"/>
                <a:sym typeface="Lato"/>
              </a:rPr>
              <a:t> Command moves backward</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err="1">
                <a:solidFill>
                  <a:srgbClr val="595959"/>
                </a:solidFill>
                <a:latin typeface="Lato"/>
                <a:ea typeface="Lato"/>
                <a:cs typeface="Lato"/>
                <a:sym typeface="Lato"/>
              </a:rPr>
              <a:t>ChromeVox+Ctrl+Jump</a:t>
            </a:r>
            <a:r>
              <a:rPr lang="en-US" sz="1700" dirty="0">
                <a:solidFill>
                  <a:srgbClr val="595959"/>
                </a:solidFill>
                <a:latin typeface="Lato"/>
                <a:ea typeface="Lato"/>
                <a:cs typeface="Lato"/>
                <a:sym typeface="Lato"/>
              </a:rPr>
              <a:t> Command brings up a list of the relevant jump command</a:t>
            </a:r>
            <a:endParaRPr sz="2200" dirty="0"/>
          </a:p>
        </p:txBody>
      </p:sp>
      <p:sp>
        <p:nvSpPr>
          <p:cNvPr id="176" name="Google Shape;176;p2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a:solidFill>
                  <a:srgbClr val="1A1A1A"/>
                </a:solidFill>
                <a:latin typeface="Raleway"/>
                <a:ea typeface="Raleway"/>
                <a:cs typeface="Raleway"/>
                <a:sym typeface="Raleway"/>
              </a:rPr>
              <a:t>Navigating the Web Activity 2</a:t>
            </a:r>
            <a:endParaRPr/>
          </a:p>
        </p:txBody>
      </p:sp>
      <p:sp>
        <p:nvSpPr>
          <p:cNvPr id="183" name="Google Shape;183;p25"/>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Unique keys on Chromebook Keyboard, Top Row on Left:, Left Arrow: Previous Webpage, Right Arrow: Next Webpage</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Know all of the Jump Commands: Button,  Combo Box,  Edit Box,  Form,  Graphic,  Heading Levels,  Landmark, Link, Visited Link</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Set and Use Bookmarks</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Use the Find Command</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Use Visited Links</a:t>
            </a:r>
            <a:endParaRPr>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US">
                <a:solidFill>
                  <a:srgbClr val="595959"/>
                </a:solidFill>
                <a:latin typeface="Lato"/>
                <a:ea typeface="Lato"/>
                <a:cs typeface="Lato"/>
                <a:sym typeface="Lato"/>
              </a:rPr>
              <a:t>Use the Jump Commands for navigating Google Classroom</a:t>
            </a:r>
            <a:endParaRPr>
              <a:solidFill>
                <a:srgbClr val="595959"/>
              </a:solidFill>
              <a:latin typeface="Lato"/>
              <a:ea typeface="Lato"/>
              <a:cs typeface="Lato"/>
              <a:sym typeface="Lato"/>
            </a:endParaRPr>
          </a:p>
        </p:txBody>
      </p:sp>
      <p:sp>
        <p:nvSpPr>
          <p:cNvPr id="184" name="Google Shape;184;p2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en-US" b="1" dirty="0">
                <a:solidFill>
                  <a:schemeClr val="tx1"/>
                </a:solidFill>
                <a:latin typeface="Raleway" panose="020B0604020202020204" charset="0"/>
              </a:rPr>
              <a:t>Learning Objectives</a:t>
            </a:r>
            <a:endParaRPr b="1" dirty="0">
              <a:solidFill>
                <a:schemeClr val="tx1"/>
              </a:solidFill>
              <a:latin typeface="Raleway" panose="020B0604020202020204" charset="0"/>
            </a:endParaRPr>
          </a:p>
        </p:txBody>
      </p:sp>
      <p:sp>
        <p:nvSpPr>
          <p:cNvPr id="49" name="Google Shape;49;p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457200" lvl="0" indent="-349250" algn="l" rtl="0">
              <a:lnSpc>
                <a:spcPct val="105000"/>
              </a:lnSpc>
              <a:spcBef>
                <a:spcPts val="0"/>
              </a:spcBef>
              <a:spcAft>
                <a:spcPts val="0"/>
              </a:spcAft>
              <a:buClr>
                <a:schemeClr val="tx1"/>
              </a:buClr>
              <a:buSzPts val="1900"/>
              <a:buChar char="•"/>
            </a:pPr>
            <a:r>
              <a:rPr lang="en-US" sz="1900" dirty="0"/>
              <a:t>Participants will be able to identify and examine Chromebook accessibility features</a:t>
            </a:r>
            <a:endParaRPr sz="1900" dirty="0"/>
          </a:p>
          <a:p>
            <a:pPr marL="457200" lvl="0" indent="-349250" algn="l" rtl="0">
              <a:lnSpc>
                <a:spcPct val="105000"/>
              </a:lnSpc>
              <a:spcBef>
                <a:spcPts val="0"/>
              </a:spcBef>
              <a:spcAft>
                <a:spcPts val="0"/>
              </a:spcAft>
              <a:buClr>
                <a:schemeClr val="tx1"/>
              </a:buClr>
              <a:buSzPts val="1900"/>
              <a:buChar char="•"/>
            </a:pPr>
            <a:r>
              <a:rPr lang="en-US" sz="1900" dirty="0"/>
              <a:t>Participants will be able to configure Chromebooks for low vision students</a:t>
            </a:r>
            <a:endParaRPr sz="1900" dirty="0"/>
          </a:p>
          <a:p>
            <a:pPr marL="457200" lvl="0" indent="-349250" algn="l" rtl="0">
              <a:lnSpc>
                <a:spcPct val="105000"/>
              </a:lnSpc>
              <a:spcBef>
                <a:spcPts val="0"/>
              </a:spcBef>
              <a:spcAft>
                <a:spcPts val="0"/>
              </a:spcAft>
              <a:buClr>
                <a:schemeClr val="tx1"/>
              </a:buClr>
              <a:buSzPts val="1900"/>
              <a:buChar char="•"/>
            </a:pPr>
            <a:r>
              <a:rPr lang="en-US" sz="1900" dirty="0"/>
              <a:t>Participants will be able to adjust settings, extensions, and configure ChromeVox for blind students</a:t>
            </a:r>
            <a:endParaRPr sz="1900" dirty="0"/>
          </a:p>
          <a:p>
            <a:pPr marL="457200" lvl="0" indent="-349250" algn="l" rtl="0">
              <a:lnSpc>
                <a:spcPct val="105000"/>
              </a:lnSpc>
              <a:spcBef>
                <a:spcPts val="0"/>
              </a:spcBef>
              <a:spcAft>
                <a:spcPts val="0"/>
              </a:spcAft>
              <a:buClr>
                <a:schemeClr val="tx1"/>
              </a:buClr>
              <a:buSzPts val="1900"/>
              <a:buChar char="•"/>
            </a:pPr>
            <a:r>
              <a:rPr lang="en-US" sz="1900" dirty="0"/>
              <a:t>Participants will know how to use the Google Workspace with ChromeVox</a:t>
            </a:r>
            <a:endParaRPr sz="1900" dirty="0"/>
          </a:p>
        </p:txBody>
      </p:sp>
      <p:sp>
        <p:nvSpPr>
          <p:cNvPr id="50" name="Google Shape;50;p8"/>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a:solidFill>
                  <a:srgbClr val="1A1A1A"/>
                </a:solidFill>
                <a:latin typeface="Raleway"/>
                <a:ea typeface="Raleway"/>
                <a:cs typeface="Raleway"/>
                <a:sym typeface="Raleway"/>
              </a:rPr>
              <a:t>GMail</a:t>
            </a:r>
            <a:endParaRPr/>
          </a:p>
        </p:txBody>
      </p:sp>
      <p:sp>
        <p:nvSpPr>
          <p:cNvPr id="191" name="Google Shape;191;p26"/>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Keystrokes in GMail are turned off by default</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Compose Mail: C</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Go to Inbox: GI</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Go to Label: GL, then keyboard the first several letters of the label</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Go to Sent Messages: GT</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Move the Focus to the Search Field: /</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Select Messages: X</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Delete Messages: #</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Keyboard Shortcuts: ?</a:t>
            </a:r>
            <a:endParaRPr sz="2300"/>
          </a:p>
        </p:txBody>
      </p:sp>
      <p:sp>
        <p:nvSpPr>
          <p:cNvPr id="192" name="Google Shape;192;p2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a:solidFill>
                  <a:srgbClr val="1A1A1A"/>
                </a:solidFill>
                <a:latin typeface="Raleway"/>
                <a:ea typeface="Raleway"/>
                <a:cs typeface="Raleway"/>
                <a:sym typeface="Raleway"/>
              </a:rPr>
              <a:t>Google Calendar</a:t>
            </a:r>
            <a:endParaRPr>
              <a:latin typeface="Raleway"/>
              <a:ea typeface="Raleway"/>
              <a:cs typeface="Raleway"/>
              <a:sym typeface="Raleway"/>
            </a:endParaRPr>
          </a:p>
        </p:txBody>
      </p:sp>
      <p:sp>
        <p:nvSpPr>
          <p:cNvPr id="199" name="Google Shape;199;p27"/>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Always use Schedule View, especially when classroom teachers using Google Classroom are placing events on visually impaired student’s calendars.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Keystrokes for Views: 1 or D: Day, 2 or W: Week, 3 or M: Month, 5 or A: Schedule View</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Create a new calendar event: C</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Access list of keystrokes: Ctrl+/</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Skip to Main Content Button</a:t>
            </a:r>
            <a:endParaRPr sz="2300" dirty="0"/>
          </a:p>
        </p:txBody>
      </p:sp>
      <p:sp>
        <p:nvSpPr>
          <p:cNvPr id="200" name="Google Shape;200;p2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327525" y="91498"/>
            <a:ext cx="6400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solidFill>
                  <a:srgbClr val="000000"/>
                </a:solidFill>
                <a:latin typeface="Raleway"/>
                <a:ea typeface="Raleway"/>
                <a:cs typeface="Raleway"/>
                <a:sym typeface="Raleway"/>
              </a:rPr>
              <a:t>Switch Access</a:t>
            </a:r>
            <a:endParaRPr b="1">
              <a:solidFill>
                <a:srgbClr val="000000"/>
              </a:solidFill>
              <a:latin typeface="Raleway"/>
              <a:ea typeface="Raleway"/>
              <a:cs typeface="Raleway"/>
              <a:sym typeface="Raleway"/>
            </a:endParaRPr>
          </a:p>
        </p:txBody>
      </p:sp>
      <p:sp>
        <p:nvSpPr>
          <p:cNvPr id="207" name="Google Shape;207;p28"/>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Only USB interfaces that </a:t>
            </a:r>
            <a:r>
              <a:rPr lang="en-US" u="sng" dirty="0">
                <a:latin typeface="Lato"/>
                <a:ea typeface="Lato"/>
                <a:cs typeface="Lato"/>
                <a:sym typeface="Lato"/>
              </a:rPr>
              <a:t>do not</a:t>
            </a:r>
            <a:r>
              <a:rPr lang="en-US" dirty="0">
                <a:latin typeface="Lato"/>
                <a:ea typeface="Lato"/>
                <a:cs typeface="Lato"/>
                <a:sym typeface="Lato"/>
              </a:rPr>
              <a:t> require drivers will work</a:t>
            </a:r>
            <a:endParaRPr dirty="0">
              <a:latin typeface="Lato"/>
              <a:ea typeface="Lato"/>
              <a:cs typeface="Lato"/>
              <a:sym typeface="Lato"/>
            </a:endParaRP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Bluetooth interfaces</a:t>
            </a:r>
            <a:endParaRPr dirty="0">
              <a:latin typeface="Lato"/>
              <a:ea typeface="Lato"/>
              <a:cs typeface="Lato"/>
              <a:sym typeface="Lato"/>
            </a:endParaRP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Touch screen Chromebooks</a:t>
            </a:r>
            <a:endParaRPr dirty="0">
              <a:latin typeface="Lato"/>
              <a:ea typeface="Lato"/>
              <a:cs typeface="Lato"/>
              <a:sym typeface="Lato"/>
            </a:endParaRP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Switch access is now part of Chrome, three switches can be selected</a:t>
            </a: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However, use ChromeVox for switch access with speech is needed.</a:t>
            </a: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Configure one switch to left arrow, one to right arrow, and the last one to spacebar</a:t>
            </a: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Turn on Sticky Keys and ChromeVox</a:t>
            </a: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Websites: Tar Heel Reader and Tar Heel Gameplay</a:t>
            </a: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Explore using CoughDrop AAC on Chromebooks, this app works well with all platforms.</a:t>
            </a:r>
            <a:endParaRPr dirty="0">
              <a:latin typeface="Lato"/>
              <a:ea typeface="Lato"/>
              <a:cs typeface="Lato"/>
              <a:sym typeface="Lato"/>
            </a:endParaRPr>
          </a:p>
        </p:txBody>
      </p:sp>
      <p:sp>
        <p:nvSpPr>
          <p:cNvPr id="208" name="Google Shape;208;p2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695F8-C348-4753-8CD7-8227D745FCA3}"/>
              </a:ext>
            </a:extLst>
          </p:cNvPr>
          <p:cNvSpPr>
            <a:spLocks noGrp="1"/>
          </p:cNvSpPr>
          <p:nvPr>
            <p:ph type="title"/>
          </p:nvPr>
        </p:nvSpPr>
        <p:spPr/>
        <p:txBody>
          <a:bodyPr>
            <a:normAutofit/>
          </a:bodyPr>
          <a:lstStyle/>
          <a:p>
            <a:r>
              <a:rPr lang="en-US" sz="2800" b="1" dirty="0">
                <a:latin typeface="Raleway" panose="020B0604020202020204" charset="0"/>
              </a:rPr>
              <a:t>Voice Typing &amp; ChromeVox</a:t>
            </a:r>
          </a:p>
        </p:txBody>
      </p:sp>
      <p:sp>
        <p:nvSpPr>
          <p:cNvPr id="3" name="Content Placeholder 2">
            <a:extLst>
              <a:ext uri="{FF2B5EF4-FFF2-40B4-BE49-F238E27FC236}">
                <a16:creationId xmlns:a16="http://schemas.microsoft.com/office/drawing/2014/main" id="{0F9EC70B-705D-48C6-B1DC-EACEA5AFD3AC}"/>
              </a:ext>
            </a:extLst>
          </p:cNvPr>
          <p:cNvSpPr>
            <a:spLocks noGrp="1"/>
          </p:cNvSpPr>
          <p:nvPr>
            <p:ph idx="1"/>
          </p:nvPr>
        </p:nvSpPr>
        <p:spPr/>
        <p:txBody>
          <a:bodyPr>
            <a:normAutofit/>
          </a:bodyPr>
          <a:lstStyle/>
          <a:p>
            <a:pPr marL="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USB headphones and a microphone jack if you are using either Speak to Text or ChromeVox. Select Enable Dictation in Settings.</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Select Speak to Text or select ChromeVox, never select both</a:t>
            </a:r>
          </a:p>
          <a:p>
            <a:pPr>
              <a:spcBef>
                <a:spcPts val="0"/>
              </a:spcBef>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Documentation for Voice Typing from Google: </a:t>
            </a:r>
            <a:r>
              <a:rPr lang="en-US"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tooltip="Google Support Voice Typing"/>
              </a:rPr>
              <a:t>https://support.google.com/docs/answer/4492226?hl=en</a:t>
            </a:r>
            <a:r>
              <a:rPr lang="en-US" sz="1800"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r>
              <a:rPr lang="en-US" sz="1800" dirty="0">
                <a:latin typeface="Calibri" panose="020F0502020204030204" pitchFamily="34" charset="0"/>
                <a:cs typeface="Times New Roman" panose="02020603050405020304" pitchFamily="18" charset="0"/>
              </a:rPr>
              <a:t> This information is available in Braille on the WSSB Statewide Technology web page.</a:t>
            </a:r>
          </a:p>
          <a:p>
            <a:pPr>
              <a:spcBef>
                <a:spcPts val="0"/>
              </a:spcBef>
            </a:pPr>
            <a:r>
              <a:rPr lang="en-US" sz="1800" dirty="0">
                <a:latin typeface="Calibri" panose="020F0502020204030204" pitchFamily="34" charset="0"/>
                <a:cs typeface="Times New Roman" panose="02020603050405020304" pitchFamily="18" charset="0"/>
              </a:rPr>
              <a:t>Voice Typing is different from Dictation, it is enabled with </a:t>
            </a:r>
            <a:r>
              <a:rPr lang="en-US" sz="1800" dirty="0" err="1">
                <a:latin typeface="Calibri" panose="020F0502020204030204" pitchFamily="34" charset="0"/>
                <a:cs typeface="Times New Roman" panose="02020603050405020304" pitchFamily="18" charset="0"/>
              </a:rPr>
              <a:t>Ctrl+Shift+s</a:t>
            </a:r>
            <a:r>
              <a:rPr lang="en-US" sz="1800" dirty="0">
                <a:latin typeface="Calibri" panose="020F0502020204030204" pitchFamily="34" charset="0"/>
                <a:cs typeface="Times New Roman" panose="02020603050405020304" pitchFamily="18" charset="0"/>
              </a:rPr>
              <a:t> in a Google Doc, or navigate to Tools with </a:t>
            </a:r>
            <a:r>
              <a:rPr lang="en-US" sz="1800" dirty="0" err="1">
                <a:latin typeface="Calibri" panose="020F0502020204030204" pitchFamily="34" charset="0"/>
                <a:cs typeface="Times New Roman" panose="02020603050405020304" pitchFamily="18" charset="0"/>
              </a:rPr>
              <a:t>Alt+t</a:t>
            </a:r>
            <a:r>
              <a:rPr lang="en-US" sz="1800" dirty="0">
                <a:latin typeface="Calibri" panose="020F0502020204030204" pitchFamily="34" charset="0"/>
                <a:cs typeface="Times New Roman" panose="02020603050405020304" pitchFamily="18" charset="0"/>
              </a:rPr>
              <a:t>, then down arrow to Voice Typing.</a:t>
            </a:r>
          </a:p>
          <a:p>
            <a:pPr>
              <a:spcBef>
                <a:spcPts val="0"/>
              </a:spcBef>
            </a:pPr>
            <a:r>
              <a:rPr lang="en-US" sz="1800" dirty="0">
                <a:latin typeface="Calibri" panose="020F0502020204030204" pitchFamily="34" charset="0"/>
                <a:cs typeface="Times New Roman" panose="02020603050405020304" pitchFamily="18" charset="0"/>
              </a:rPr>
              <a:t>Voice Typing for Visually Impaired Students with Complex Learning Needs, specifically the editing option, does not seem to be accessible on any other platform.</a:t>
            </a:r>
          </a:p>
        </p:txBody>
      </p:sp>
      <p:sp>
        <p:nvSpPr>
          <p:cNvPr id="4" name="Slide Number Placeholder 3">
            <a:extLst>
              <a:ext uri="{FF2B5EF4-FFF2-40B4-BE49-F238E27FC236}">
                <a16:creationId xmlns:a16="http://schemas.microsoft.com/office/drawing/2014/main" id="{D9E13D25-5FF5-4B7F-BF9C-6E385179B85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4292614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A1F2-D5AC-48EA-8F18-10370557BA91}"/>
              </a:ext>
            </a:extLst>
          </p:cNvPr>
          <p:cNvSpPr>
            <a:spLocks noGrp="1"/>
          </p:cNvSpPr>
          <p:nvPr>
            <p:ph type="title"/>
          </p:nvPr>
        </p:nvSpPr>
        <p:spPr/>
        <p:txBody>
          <a:bodyPr/>
          <a:lstStyle/>
          <a:p>
            <a:r>
              <a:rPr lang="en-US" b="1" dirty="0"/>
              <a:t>Beginning Voice Typing Editing Commands</a:t>
            </a:r>
          </a:p>
        </p:txBody>
      </p:sp>
      <p:sp>
        <p:nvSpPr>
          <p:cNvPr id="3" name="Content Placeholder 2">
            <a:extLst>
              <a:ext uri="{FF2B5EF4-FFF2-40B4-BE49-F238E27FC236}">
                <a16:creationId xmlns:a16="http://schemas.microsoft.com/office/drawing/2014/main" id="{E8CA78D9-DE82-450D-B294-5439C74704A9}"/>
              </a:ext>
            </a:extLst>
          </p:cNvPr>
          <p:cNvSpPr>
            <a:spLocks noGrp="1"/>
          </p:cNvSpPr>
          <p:nvPr>
            <p:ph idx="1"/>
          </p:nvPr>
        </p:nvSpPr>
        <p:spPr/>
        <p:txBody>
          <a:bodyPr/>
          <a:lstStyle/>
          <a:p>
            <a:r>
              <a:rPr lang="en-US" sz="1400" dirty="0"/>
              <a:t>Complete list of Voice Typing commands available on WSSB site in print and Braille.</a:t>
            </a:r>
          </a:p>
          <a:p>
            <a:r>
              <a:rPr lang="en-US" sz="1400" dirty="0"/>
              <a:t>ChromeVox should be running</a:t>
            </a:r>
          </a:p>
          <a:p>
            <a:r>
              <a:rPr lang="en-US" sz="1400" dirty="0"/>
              <a:t>Teach Sticky Keys for students with physical impairments</a:t>
            </a:r>
          </a:p>
          <a:p>
            <a:r>
              <a:rPr lang="en-US" sz="1400" dirty="0"/>
              <a:t>Practice speaking punctuation</a:t>
            </a:r>
          </a:p>
          <a:p>
            <a:r>
              <a:rPr lang="en-US" sz="1400" dirty="0"/>
              <a:t>IEP Goal: Start with essential Voice Typing commands for basic editing</a:t>
            </a:r>
          </a:p>
          <a:p>
            <a:pPr lvl="1"/>
            <a:r>
              <a:rPr lang="en-US" sz="1400" dirty="0"/>
              <a:t>Stop listening</a:t>
            </a:r>
          </a:p>
          <a:p>
            <a:pPr lvl="1"/>
            <a:r>
              <a:rPr lang="en-US" sz="1400" dirty="0"/>
              <a:t>Select line</a:t>
            </a:r>
          </a:p>
          <a:p>
            <a:pPr lvl="1"/>
            <a:r>
              <a:rPr lang="en-US" sz="1400" dirty="0"/>
              <a:t>Select all</a:t>
            </a:r>
          </a:p>
          <a:p>
            <a:pPr lvl="1"/>
            <a:r>
              <a:rPr lang="en-US" sz="1400" dirty="0"/>
              <a:t>Delete</a:t>
            </a:r>
          </a:p>
          <a:p>
            <a:pPr lvl="1"/>
            <a:r>
              <a:rPr lang="en-US" sz="1400" dirty="0"/>
              <a:t>Unselect</a:t>
            </a:r>
          </a:p>
          <a:p>
            <a:pPr lvl="1"/>
            <a:r>
              <a:rPr lang="en-US" sz="1400" dirty="0"/>
              <a:t>Delete last word</a:t>
            </a:r>
          </a:p>
          <a:p>
            <a:pPr lvl="1"/>
            <a:r>
              <a:rPr lang="en-US" sz="1400" dirty="0"/>
              <a:t>Go to end of paragraph or Resume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FD43ACE8-14D7-4D7C-89B4-A588C3AAA54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1410739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7548E-9CF7-4327-A6B4-C015D8504FCA}"/>
              </a:ext>
            </a:extLst>
          </p:cNvPr>
          <p:cNvSpPr>
            <a:spLocks noGrp="1"/>
          </p:cNvSpPr>
          <p:nvPr>
            <p:ph type="title"/>
          </p:nvPr>
        </p:nvSpPr>
        <p:spPr/>
        <p:txBody>
          <a:bodyPr>
            <a:normAutofit fontScale="90000"/>
          </a:bodyPr>
          <a:lstStyle/>
          <a:p>
            <a:r>
              <a:rPr lang="en-US" b="1" dirty="0"/>
              <a:t>Microsoft School Districts that Happen to Use Chromebooks</a:t>
            </a:r>
          </a:p>
        </p:txBody>
      </p:sp>
      <p:sp>
        <p:nvSpPr>
          <p:cNvPr id="3" name="Content Placeholder 2">
            <a:extLst>
              <a:ext uri="{FF2B5EF4-FFF2-40B4-BE49-F238E27FC236}">
                <a16:creationId xmlns:a16="http://schemas.microsoft.com/office/drawing/2014/main" id="{6C3EACE9-DE30-418F-B42F-340271D6DCA9}"/>
              </a:ext>
            </a:extLst>
          </p:cNvPr>
          <p:cNvSpPr>
            <a:spLocks noGrp="1"/>
          </p:cNvSpPr>
          <p:nvPr>
            <p:ph idx="1"/>
          </p:nvPr>
        </p:nvSpPr>
        <p:spPr/>
        <p:txBody>
          <a:bodyPr/>
          <a:lstStyle/>
          <a:p>
            <a:r>
              <a:rPr lang="en-US" dirty="0"/>
              <a:t>Sometimes school districts will use Chromebooks to access Microsoft 365 and Canvas</a:t>
            </a:r>
          </a:p>
          <a:p>
            <a:r>
              <a:rPr lang="en-US" dirty="0"/>
              <a:t>In this case use a Windows laptop and JAWS</a:t>
            </a:r>
          </a:p>
        </p:txBody>
      </p:sp>
      <p:sp>
        <p:nvSpPr>
          <p:cNvPr id="4" name="Slide Number Placeholder 3">
            <a:extLst>
              <a:ext uri="{FF2B5EF4-FFF2-40B4-BE49-F238E27FC236}">
                <a16:creationId xmlns:a16="http://schemas.microsoft.com/office/drawing/2014/main" id="{39EAB745-E980-45D3-82EF-3F57B3E26FC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12254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en-US" b="1" dirty="0">
                <a:solidFill>
                  <a:schemeClr val="tx1"/>
                </a:solidFill>
                <a:latin typeface="Raleway" panose="020B0604020202020204" charset="0"/>
              </a:rPr>
              <a:t>Getting Started</a:t>
            </a:r>
            <a:endParaRPr b="1" dirty="0">
              <a:solidFill>
                <a:schemeClr val="tx1"/>
              </a:solidFill>
              <a:latin typeface="Raleway" panose="020B0604020202020204" charset="0"/>
            </a:endParaRPr>
          </a:p>
        </p:txBody>
      </p:sp>
      <p:sp>
        <p:nvSpPr>
          <p:cNvPr id="63" name="Google Shape;63;p10"/>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285750" indent="-285750">
              <a:lnSpc>
                <a:spcPct val="115000"/>
              </a:lnSpc>
              <a:buClr>
                <a:schemeClr val="tx1"/>
              </a:buClr>
              <a:buSzPts val="1100"/>
            </a:pPr>
            <a:r>
              <a:rPr lang="en-US" dirty="0">
                <a:solidFill>
                  <a:srgbClr val="595959"/>
                </a:solidFill>
                <a:latin typeface="Lato"/>
                <a:ea typeface="Lato"/>
                <a:cs typeface="Lato"/>
                <a:sym typeface="Lato"/>
              </a:rPr>
              <a:t>Resources are available at the Washington State School for the Blind website, go to Services, then go to Statewide Technology: </a:t>
            </a:r>
            <a:r>
              <a:rPr lang="en-US" dirty="0">
                <a:solidFill>
                  <a:srgbClr val="595959"/>
                </a:solidFill>
                <a:latin typeface="Lato"/>
                <a:ea typeface="Lato"/>
                <a:cs typeface="Lato"/>
                <a:sym typeface="Lato"/>
                <a:hlinkClick r:id="rId3" tooltip="WA Statewide Technology Services"/>
              </a:rPr>
              <a:t>https://www.wssb.wa.gov/services/statewide-technology-services</a:t>
            </a:r>
            <a:r>
              <a:rPr lang="en-US" dirty="0">
                <a:solidFill>
                  <a:srgbClr val="595959"/>
                </a:solidFill>
                <a:latin typeface="Lato"/>
                <a:ea typeface="Lato"/>
                <a:cs typeface="Lato"/>
                <a:sym typeface="Lato"/>
              </a:rPr>
              <a:t> </a:t>
            </a:r>
            <a:endParaRPr lang="en-US" u="sng" dirty="0">
              <a:solidFill>
                <a:srgbClr val="595959"/>
              </a:solidFill>
              <a:latin typeface="Lato"/>
              <a:ea typeface="Arial"/>
              <a:cs typeface="Arial"/>
              <a:sym typeface="Lato"/>
            </a:endParaRPr>
          </a:p>
          <a:p>
            <a:pPr marL="285750" indent="-285750">
              <a:lnSpc>
                <a:spcPct val="115000"/>
              </a:lnSpc>
              <a:buClr>
                <a:schemeClr val="tx1"/>
              </a:buClr>
              <a:buSzPts val="1100"/>
            </a:pPr>
            <a:r>
              <a:rPr lang="en-US" dirty="0">
                <a:solidFill>
                  <a:srgbClr val="595959"/>
                </a:solidFill>
                <a:latin typeface="Lato"/>
                <a:ea typeface="Lato"/>
                <a:cs typeface="Arial"/>
                <a:sym typeface="Lato"/>
              </a:rPr>
              <a:t>“</a:t>
            </a:r>
            <a:r>
              <a:rPr lang="en-US" dirty="0">
                <a:solidFill>
                  <a:srgbClr val="595959"/>
                </a:solidFill>
                <a:latin typeface="Lato"/>
                <a:ea typeface="Lato"/>
                <a:cs typeface="Lato"/>
                <a:sym typeface="Lato"/>
              </a:rPr>
              <a:t>Accessibility in the Chromebook” is available for download at this site.  Additional files provide documentation on ChromeVox keystrokes.</a:t>
            </a:r>
          </a:p>
          <a:p>
            <a:pPr marL="285750" indent="-285750">
              <a:lnSpc>
                <a:spcPct val="115000"/>
              </a:lnSpc>
              <a:buClr>
                <a:schemeClr val="tx1"/>
              </a:buClr>
              <a:buSzPts val="1100"/>
            </a:pPr>
            <a:r>
              <a:rPr lang="en-US" dirty="0">
                <a:solidFill>
                  <a:srgbClr val="595959"/>
                </a:solidFill>
                <a:latin typeface="Lato"/>
                <a:ea typeface="Lato"/>
                <a:cs typeface="Lato"/>
                <a:sym typeface="Lato"/>
              </a:rPr>
              <a:t>Chromebook Specs: 8GB, Intel Core i5 or better</a:t>
            </a:r>
          </a:p>
          <a:p>
            <a:pPr marL="285750" indent="-285750">
              <a:lnSpc>
                <a:spcPct val="115000"/>
              </a:lnSpc>
              <a:buClr>
                <a:schemeClr val="tx1"/>
              </a:buClr>
              <a:buSzPts val="1100"/>
            </a:pPr>
            <a:r>
              <a:rPr lang="en-US" dirty="0">
                <a:solidFill>
                  <a:srgbClr val="595959"/>
                </a:solidFill>
                <a:latin typeface="Lato"/>
                <a:ea typeface="Lato"/>
                <a:cs typeface="Lato"/>
                <a:sym typeface="Lato"/>
              </a:rPr>
              <a:t>Recommend that IT departments create an Organizational Unit for the blind and low vision students in their school districts for custom configuration.</a:t>
            </a:r>
          </a:p>
          <a:p>
            <a:pPr marL="285750" indent="-285750">
              <a:lnSpc>
                <a:spcPct val="115000"/>
              </a:lnSpc>
              <a:buClr>
                <a:schemeClr val="tx1"/>
              </a:buClr>
              <a:buSzPts val="1100"/>
            </a:pPr>
            <a:r>
              <a:rPr lang="en-US" dirty="0">
                <a:solidFill>
                  <a:srgbClr val="595959"/>
                </a:solidFill>
                <a:latin typeface="Lato"/>
                <a:ea typeface="Lato"/>
                <a:cs typeface="Lato"/>
                <a:sym typeface="Lato"/>
              </a:rPr>
              <a:t>ChromeVox Panel &amp; ChromeVox Tutorial: ChromeVox+.</a:t>
            </a:r>
          </a:p>
          <a:p>
            <a:pPr marL="0" lvl="0" indent="0" algn="l" rtl="0">
              <a:lnSpc>
                <a:spcPct val="115000"/>
              </a:lnSpc>
              <a:spcBef>
                <a:spcPts val="0"/>
              </a:spcBef>
              <a:spcAft>
                <a:spcPts val="0"/>
              </a:spcAft>
              <a:buSzPts val="1100"/>
              <a:buNone/>
            </a:pPr>
            <a:endParaRPr dirty="0">
              <a:solidFill>
                <a:srgbClr val="595959"/>
              </a:solidFill>
              <a:latin typeface="Lato"/>
              <a:ea typeface="Lato"/>
              <a:cs typeface="Lato"/>
              <a:sym typeface="Lato"/>
            </a:endParaRPr>
          </a:p>
          <a:p>
            <a:pPr marL="109728" lvl="0" indent="0" algn="l" rtl="0">
              <a:lnSpc>
                <a:spcPct val="105000"/>
              </a:lnSpc>
              <a:spcBef>
                <a:spcPts val="1600"/>
              </a:spcBef>
              <a:spcAft>
                <a:spcPts val="0"/>
              </a:spcAft>
              <a:buSzPts val="1800"/>
              <a:buNone/>
            </a:pPr>
            <a:endParaRPr dirty="0"/>
          </a:p>
        </p:txBody>
      </p:sp>
      <p:sp>
        <p:nvSpPr>
          <p:cNvPr id="64" name="Google Shape;64;p10"/>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rgbClr val="1A1A1A"/>
                </a:solidFill>
                <a:latin typeface="Raleway"/>
                <a:ea typeface="Raleway"/>
                <a:cs typeface="Raleway"/>
                <a:sym typeface="Raleway"/>
              </a:rPr>
              <a:t>Keyboarding Programs for Special Needs</a:t>
            </a:r>
            <a:endParaRPr sz="2100" dirty="0"/>
          </a:p>
        </p:txBody>
      </p:sp>
      <p:sp>
        <p:nvSpPr>
          <p:cNvPr id="71" name="Google Shape;71;p11"/>
          <p:cNvSpPr txBox="1">
            <a:spLocks noGrp="1"/>
          </p:cNvSpPr>
          <p:nvPr>
            <p:ph type="body" idx="1"/>
          </p:nvPr>
        </p:nvSpPr>
        <p:spPr>
          <a:prstGeom prst="rect">
            <a:avLst/>
          </a:prstGeom>
        </p:spPr>
        <p:txBody>
          <a:bodyPr spcFirstLastPara="1" wrap="square" lIns="0" tIns="0" rIns="0" bIns="0" anchor="t" anchorCtr="0">
            <a:noAutofit/>
          </a:bodyPr>
          <a:lstStyle/>
          <a:p>
            <a:pPr marL="457200" lvl="0" indent="-349250" algn="l" rtl="0">
              <a:lnSpc>
                <a:spcPct val="115000"/>
              </a:lnSpc>
              <a:spcBef>
                <a:spcPts val="0"/>
              </a:spcBef>
              <a:spcAft>
                <a:spcPts val="0"/>
              </a:spcAft>
              <a:buClr>
                <a:srgbClr val="595959"/>
              </a:buClr>
              <a:buSzPts val="1900"/>
              <a:buFont typeface="Lato"/>
              <a:buChar char="•"/>
            </a:pPr>
            <a:r>
              <a:rPr lang="en-US" dirty="0">
                <a:solidFill>
                  <a:srgbClr val="595959"/>
                </a:solidFill>
                <a:latin typeface="Lato"/>
                <a:ea typeface="Lato"/>
                <a:cs typeface="Lato"/>
                <a:sym typeface="Lato"/>
              </a:rPr>
              <a:t>Teachers of the visually impaired can choose between Talking Typer, Talking Typer Teacher, Typeability, Typer Online, and Typio.  All valid and possibly others I have not mentioned.</a:t>
            </a:r>
            <a:endParaRPr dirty="0">
              <a:solidFill>
                <a:srgbClr val="595959"/>
              </a:solidFill>
              <a:latin typeface="Lato"/>
              <a:ea typeface="Lato"/>
              <a:cs typeface="Lato"/>
              <a:sym typeface="Lato"/>
            </a:endParaRPr>
          </a:p>
          <a:p>
            <a:pPr marL="457200" lvl="0" indent="-349250" algn="l" rtl="0">
              <a:lnSpc>
                <a:spcPct val="115000"/>
              </a:lnSpc>
              <a:spcBef>
                <a:spcPts val="0"/>
              </a:spcBef>
              <a:spcAft>
                <a:spcPts val="0"/>
              </a:spcAft>
              <a:buClr>
                <a:srgbClr val="595959"/>
              </a:buClr>
              <a:buSzPts val="1900"/>
              <a:buFont typeface="Lato"/>
              <a:buChar char="•"/>
            </a:pPr>
            <a:r>
              <a:rPr lang="en-US" dirty="0">
                <a:solidFill>
                  <a:srgbClr val="595959"/>
                </a:solidFill>
                <a:latin typeface="Lato"/>
                <a:ea typeface="Lato"/>
                <a:cs typeface="Lato"/>
                <a:sym typeface="Lato"/>
              </a:rPr>
              <a:t>School districts should purchase Typing Club because it is accessible for all students.  It competes very well against other keyboarding programs when accessibility is not considered.  But accessibility should always be considered, the typical elementary school has 14% of their students on an IEP.</a:t>
            </a:r>
            <a:endParaRPr dirty="0">
              <a:solidFill>
                <a:srgbClr val="595959"/>
              </a:solidFill>
              <a:latin typeface="Lato"/>
              <a:ea typeface="Lato"/>
              <a:cs typeface="Lato"/>
              <a:sym typeface="Lato"/>
            </a:endParaRPr>
          </a:p>
          <a:p>
            <a:pPr marL="457200" lvl="0" indent="-349250" algn="l" rtl="0">
              <a:lnSpc>
                <a:spcPct val="115000"/>
              </a:lnSpc>
              <a:spcBef>
                <a:spcPts val="0"/>
              </a:spcBef>
              <a:spcAft>
                <a:spcPts val="0"/>
              </a:spcAft>
              <a:buClr>
                <a:srgbClr val="595959"/>
              </a:buClr>
              <a:buSzPts val="1900"/>
              <a:buFont typeface="Lato"/>
              <a:buChar char="•"/>
            </a:pPr>
            <a:r>
              <a:rPr lang="en-US" dirty="0">
                <a:solidFill>
                  <a:srgbClr val="595959"/>
                </a:solidFill>
                <a:latin typeface="Lato"/>
                <a:ea typeface="Lato"/>
                <a:cs typeface="Lato"/>
                <a:sym typeface="Lato"/>
              </a:rPr>
              <a:t>Alternative keyboards, such as the Matias 508 or Matias half/keyboard can be used with the Chromebook.</a:t>
            </a:r>
            <a:endParaRPr dirty="0">
              <a:solidFill>
                <a:srgbClr val="595959"/>
              </a:solidFill>
              <a:latin typeface="Lato"/>
              <a:ea typeface="Lato"/>
              <a:cs typeface="Lato"/>
              <a:sym typeface="Lato"/>
            </a:endParaRPr>
          </a:p>
        </p:txBody>
      </p:sp>
      <p:sp>
        <p:nvSpPr>
          <p:cNvPr id="72" name="Google Shape;72;p11"/>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Typing Club</a:t>
            </a:r>
            <a:endParaRPr dirty="0"/>
          </a:p>
        </p:txBody>
      </p:sp>
      <p:sp>
        <p:nvSpPr>
          <p:cNvPr id="79" name="Google Shape;79;p12"/>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700" dirty="0">
                <a:solidFill>
                  <a:srgbClr val="595959"/>
                </a:solidFill>
                <a:latin typeface="Lato"/>
                <a:ea typeface="Lato"/>
                <a:cs typeface="Lato"/>
                <a:sym typeface="Lato"/>
              </a:rPr>
              <a:t>Typing Club is a very accessible mainstream keyboarding program.  Typing Club is made by Ed Club.  </a:t>
            </a:r>
            <a:r>
              <a:rPr lang="en-US" sz="1500" u="sng" dirty="0">
                <a:solidFill>
                  <a:srgbClr val="1C3678"/>
                </a:solidFill>
                <a:latin typeface="Arial"/>
                <a:ea typeface="Arial"/>
                <a:cs typeface="Arial"/>
                <a:sym typeface="Arial"/>
                <a:hlinkClick r:id="rId3" tooltip="Typing Club">
                  <a:extLst>
                    <a:ext uri="{A12FA001-AC4F-418D-AE19-62706E023703}">
                      <ahyp:hlinkClr xmlns:ahyp="http://schemas.microsoft.com/office/drawing/2018/hyperlinkcolor" val="tx"/>
                    </a:ext>
                  </a:extLst>
                </a:hlinkClick>
              </a:rPr>
              <a:t>https://www.typingclub.com/</a:t>
            </a:r>
            <a:r>
              <a:rPr lang="en-US" sz="1700" dirty="0">
                <a:solidFill>
                  <a:srgbClr val="595959"/>
                </a:solidFill>
                <a:latin typeface="Lato"/>
                <a:ea typeface="Lato"/>
                <a:cs typeface="Lato"/>
                <a:sym typeface="Lato"/>
              </a:rPr>
              <a:t>   Typing Club works very well with ChromeVox on a Chromebook. This program has accessibility features for the following groups, which can be combined:</a:t>
            </a:r>
            <a:endParaRPr sz="1700" dirty="0">
              <a:solidFill>
                <a:srgbClr val="595959"/>
              </a:solidFill>
              <a:latin typeface="Lato"/>
              <a:ea typeface="Lato"/>
              <a:cs typeface="Lato"/>
              <a:sym typeface="Lato"/>
            </a:endParaRPr>
          </a:p>
          <a:p>
            <a:pPr marL="457200" lvl="0" indent="-336550" algn="l" rtl="0">
              <a:lnSpc>
                <a:spcPct val="115000"/>
              </a:lnSpc>
              <a:spcBef>
                <a:spcPts val="1600"/>
              </a:spcBef>
              <a:spcAft>
                <a:spcPts val="0"/>
              </a:spcAft>
              <a:buClr>
                <a:srgbClr val="595959"/>
              </a:buClr>
              <a:buSzPts val="1700"/>
              <a:buFont typeface="Lato"/>
              <a:buChar char="●"/>
            </a:pPr>
            <a:r>
              <a:rPr lang="en-US" sz="1700" dirty="0">
                <a:solidFill>
                  <a:srgbClr val="595959"/>
                </a:solidFill>
                <a:latin typeface="Lato"/>
                <a:ea typeface="Lato"/>
                <a:cs typeface="Lato"/>
                <a:sym typeface="Lato"/>
              </a:rPr>
              <a:t>Physically Handicapped, Left or Right hand</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Low Vision</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Blind</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Deaf and Hard of Hearing</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Students with Dyslexia</a:t>
            </a:r>
            <a:endParaRPr sz="1700" dirty="0">
              <a:solidFill>
                <a:srgbClr val="595959"/>
              </a:solidFill>
              <a:latin typeface="Lato"/>
              <a:ea typeface="Lato"/>
              <a:cs typeface="Lato"/>
              <a:sym typeface="Lato"/>
            </a:endParaRPr>
          </a:p>
          <a:p>
            <a:pPr marL="457200" lvl="0" indent="0" algn="l" rtl="0">
              <a:lnSpc>
                <a:spcPct val="115000"/>
              </a:lnSpc>
              <a:spcBef>
                <a:spcPts val="1600"/>
              </a:spcBef>
              <a:spcAft>
                <a:spcPts val="1600"/>
              </a:spcAft>
              <a:buNone/>
            </a:pPr>
            <a:endParaRPr sz="1700" dirty="0">
              <a:solidFill>
                <a:srgbClr val="595959"/>
              </a:solidFill>
              <a:latin typeface="Lato"/>
              <a:ea typeface="Lato"/>
              <a:cs typeface="Lato"/>
              <a:sym typeface="Lato"/>
            </a:endParaRPr>
          </a:p>
        </p:txBody>
      </p:sp>
      <p:sp>
        <p:nvSpPr>
          <p:cNvPr id="80" name="Google Shape;80;p1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300" b="1" dirty="0">
                <a:solidFill>
                  <a:srgbClr val="1A1A1A"/>
                </a:solidFill>
                <a:latin typeface="Raleway"/>
                <a:ea typeface="Raleway"/>
                <a:cs typeface="Raleway"/>
                <a:sym typeface="Raleway"/>
              </a:rPr>
              <a:t>Using Typing Club with Low Vision Students</a:t>
            </a:r>
            <a:endParaRPr sz="2100" dirty="0"/>
          </a:p>
        </p:txBody>
      </p:sp>
      <p:sp>
        <p:nvSpPr>
          <p:cNvPr id="87" name="Google Shape;87;p13"/>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900" dirty="0">
                <a:solidFill>
                  <a:srgbClr val="595959"/>
                </a:solidFill>
                <a:latin typeface="Lato"/>
                <a:ea typeface="Lato"/>
                <a:cs typeface="Lato"/>
                <a:sym typeface="Lato"/>
              </a:rPr>
              <a:t>Low Vision Setting</a:t>
            </a:r>
            <a:endParaRPr sz="1900" dirty="0">
              <a:solidFill>
                <a:srgbClr val="595959"/>
              </a:solidFill>
              <a:latin typeface="Lato"/>
              <a:ea typeface="Lato"/>
              <a:cs typeface="Lato"/>
              <a:sym typeface="Lato"/>
            </a:endParaRPr>
          </a:p>
          <a:p>
            <a:pPr marL="457200" lvl="0" indent="-349250" algn="l" rtl="0">
              <a:lnSpc>
                <a:spcPct val="115000"/>
              </a:lnSpc>
              <a:spcBef>
                <a:spcPts val="1600"/>
              </a:spcBef>
              <a:spcAft>
                <a:spcPts val="0"/>
              </a:spcAft>
              <a:buClr>
                <a:srgbClr val="595959"/>
              </a:buClr>
              <a:buSzPts val="1900"/>
              <a:buFont typeface="Lato"/>
              <a:buChar char="•"/>
            </a:pPr>
            <a:r>
              <a:rPr lang="en-US" sz="1900" dirty="0">
                <a:solidFill>
                  <a:srgbClr val="595959"/>
                </a:solidFill>
                <a:latin typeface="Lato"/>
                <a:ea typeface="Lato"/>
                <a:cs typeface="Lato"/>
                <a:sym typeface="Lato"/>
              </a:rPr>
              <a:t>Large font is selected, on-screen keyboard is displayed, white background</a:t>
            </a:r>
            <a:endParaRPr sz="1900" dirty="0">
              <a:solidFill>
                <a:srgbClr val="595959"/>
              </a:solidFill>
              <a:latin typeface="Lato"/>
              <a:ea typeface="Lato"/>
              <a:cs typeface="Lato"/>
              <a:sym typeface="Lato"/>
            </a:endParaRPr>
          </a:p>
          <a:p>
            <a:pPr marL="0" lvl="0" indent="0" algn="l" rtl="0">
              <a:lnSpc>
                <a:spcPct val="115000"/>
              </a:lnSpc>
              <a:spcBef>
                <a:spcPts val="1600"/>
              </a:spcBef>
              <a:spcAft>
                <a:spcPts val="0"/>
              </a:spcAft>
              <a:buClr>
                <a:schemeClr val="dk1"/>
              </a:buClr>
              <a:buSzPts val="1100"/>
              <a:buFont typeface="Arial"/>
              <a:buNone/>
            </a:pPr>
            <a:r>
              <a:rPr lang="en-US" sz="1900" dirty="0">
                <a:solidFill>
                  <a:srgbClr val="595959"/>
                </a:solidFill>
                <a:latin typeface="Lato"/>
                <a:ea typeface="Lato"/>
                <a:cs typeface="Lato"/>
                <a:sym typeface="Lato"/>
              </a:rPr>
              <a:t>Blind Setting</a:t>
            </a:r>
            <a:endParaRPr sz="1900" dirty="0">
              <a:solidFill>
                <a:srgbClr val="595959"/>
              </a:solidFill>
              <a:latin typeface="Lato"/>
              <a:ea typeface="Lato"/>
              <a:cs typeface="Lato"/>
              <a:sym typeface="Lato"/>
            </a:endParaRPr>
          </a:p>
          <a:p>
            <a:pPr marL="457200" lvl="0" indent="-349250" algn="l" rtl="0">
              <a:lnSpc>
                <a:spcPct val="115000"/>
              </a:lnSpc>
              <a:spcBef>
                <a:spcPts val="1600"/>
              </a:spcBef>
              <a:spcAft>
                <a:spcPts val="0"/>
              </a:spcAft>
              <a:buClr>
                <a:srgbClr val="595959"/>
              </a:buClr>
              <a:buSzPts val="1900"/>
              <a:buFont typeface="Lato"/>
              <a:buChar char="•"/>
            </a:pPr>
            <a:r>
              <a:rPr lang="en-US" sz="1900" dirty="0">
                <a:solidFill>
                  <a:srgbClr val="595959"/>
                </a:solidFill>
                <a:latin typeface="Lato"/>
                <a:ea typeface="Lato"/>
                <a:cs typeface="Lato"/>
                <a:sym typeface="Lato"/>
              </a:rPr>
              <a:t>Extra large accessible font is selected, yellow text on black background, on-screen keyboard is not displayed</a:t>
            </a:r>
            <a:endParaRPr sz="1900" dirty="0">
              <a:solidFill>
                <a:srgbClr val="595959"/>
              </a:solidFill>
              <a:latin typeface="Lato"/>
              <a:ea typeface="Lato"/>
              <a:cs typeface="Lato"/>
              <a:sym typeface="Lato"/>
            </a:endParaRPr>
          </a:p>
          <a:p>
            <a:pPr marL="457200" lvl="0" indent="-349250" algn="l" rtl="0">
              <a:lnSpc>
                <a:spcPct val="115000"/>
              </a:lnSpc>
              <a:spcBef>
                <a:spcPts val="0"/>
              </a:spcBef>
              <a:spcAft>
                <a:spcPts val="0"/>
              </a:spcAft>
              <a:buClr>
                <a:srgbClr val="595959"/>
              </a:buClr>
              <a:buSzPts val="1900"/>
              <a:buFont typeface="Lato"/>
              <a:buChar char="•"/>
            </a:pPr>
            <a:r>
              <a:rPr lang="en-US" sz="1900" dirty="0">
                <a:solidFill>
                  <a:srgbClr val="595959"/>
                </a:solidFill>
                <a:latin typeface="Lato"/>
                <a:ea typeface="Lato"/>
                <a:cs typeface="Lato"/>
                <a:sym typeface="Lato"/>
              </a:rPr>
              <a:t>Droid Sans Mono font is selected for both low vision and blind settings</a:t>
            </a:r>
            <a:endParaRPr sz="2400" dirty="0"/>
          </a:p>
        </p:txBody>
      </p:sp>
      <p:sp>
        <p:nvSpPr>
          <p:cNvPr id="88" name="Google Shape;88;p1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Low Vision Access</a:t>
            </a:r>
            <a:endParaRPr dirty="0"/>
          </a:p>
        </p:txBody>
      </p:sp>
      <p:sp>
        <p:nvSpPr>
          <p:cNvPr id="95" name="Google Shape;95;p14"/>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15.6-inch Chromebook or very recently 17.3-inch Chromebook</a:t>
            </a: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Open the System Tray</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Select “Show Advanced Settings”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Select “Manage Accessibility Features”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High Contrast Mode</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Screen Magnifier</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Display Device Settings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Highlight object with keyboard focus when it changes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Highlight the text caret when it appears or moves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Large mouse cursor</a:t>
            </a:r>
          </a:p>
        </p:txBody>
      </p:sp>
      <p:sp>
        <p:nvSpPr>
          <p:cNvPr id="96" name="Google Shape;96;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600" b="1" dirty="0">
                <a:solidFill>
                  <a:srgbClr val="000000"/>
                </a:solidFill>
                <a:latin typeface="Raleway"/>
                <a:ea typeface="Raleway"/>
                <a:cs typeface="Raleway"/>
                <a:sym typeface="Raleway"/>
              </a:rPr>
              <a:t>Video Magnifiers</a:t>
            </a:r>
            <a:endParaRPr sz="2600" b="1" dirty="0">
              <a:solidFill>
                <a:srgbClr val="000000"/>
              </a:solidFill>
              <a:latin typeface="Raleway"/>
              <a:ea typeface="Raleway"/>
              <a:cs typeface="Raleway"/>
              <a:sym typeface="Raleway"/>
            </a:endParaRPr>
          </a:p>
        </p:txBody>
      </p:sp>
      <p:sp>
        <p:nvSpPr>
          <p:cNvPr id="103" name="Google Shape;103;p15"/>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Lato"/>
                <a:ea typeface="Lato"/>
                <a:cs typeface="Lato"/>
                <a:sym typeface="Lato"/>
              </a:rPr>
              <a:t>Two video magnifiers currently work with the Chromebook</a:t>
            </a: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IPEVO: This device only has digital magnification.</a:t>
            </a: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Transformer HD from Enhanced Vision.  This is a very high-quality device with optical magnification.</a:t>
            </a:r>
            <a:endParaRPr dirty="0">
              <a:latin typeface="Lato"/>
              <a:ea typeface="Lato"/>
              <a:cs typeface="Lato"/>
              <a:sym typeface="Lato"/>
            </a:endParaRP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MagniLink S Premium 2 from Low Vision International. This is a very high- quality device with optical magnification.  For information on current requirements for the best Chromebook functionality for this device go to the LVI booth.</a:t>
            </a:r>
          </a:p>
        </p:txBody>
      </p:sp>
      <p:sp>
        <p:nvSpPr>
          <p:cNvPr id="104" name="Google Shape;104;p1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Chromebook Keyboard Navigation: Part 1</a:t>
            </a:r>
            <a:endParaRPr dirty="0"/>
          </a:p>
        </p:txBody>
      </p:sp>
      <p:sp>
        <p:nvSpPr>
          <p:cNvPr id="111" name="Google Shape;111;p16"/>
          <p:cNvSpPr txBox="1">
            <a:spLocks noGrp="1"/>
          </p:cNvSpPr>
          <p:nvPr>
            <p:ph type="body" idx="1"/>
          </p:nvPr>
        </p:nvSpPr>
        <p:spPr>
          <a:prstGeom prst="rect">
            <a:avLst/>
          </a:prstGeom>
        </p:spPr>
        <p:txBody>
          <a:bodyPr spcFirstLastPara="1" wrap="square" lIns="0" tIns="0" rIns="0" bIns="0" anchor="t" anchorCtr="0">
            <a:noAutofit/>
          </a:bodyPr>
          <a:lstStyle/>
          <a:p>
            <a:pPr marL="457200" lvl="0" indent="-355600" algn="l" rtl="0">
              <a:lnSpc>
                <a:spcPct val="115000"/>
              </a:lnSpc>
              <a:spcBef>
                <a:spcPts val="0"/>
              </a:spcBef>
              <a:spcAft>
                <a:spcPts val="0"/>
              </a:spcAft>
              <a:buClr>
                <a:srgbClr val="595959"/>
              </a:buClr>
              <a:buSzPts val="2000"/>
              <a:buFont typeface="Lato"/>
              <a:buChar char="●"/>
            </a:pPr>
            <a:r>
              <a:rPr lang="en-US" sz="2000" dirty="0" err="1">
                <a:solidFill>
                  <a:srgbClr val="595959"/>
                </a:solidFill>
                <a:latin typeface="Lato"/>
                <a:ea typeface="Lato"/>
                <a:cs typeface="Lato"/>
                <a:sym typeface="Lato"/>
              </a:rPr>
              <a:t>Ctrl+T</a:t>
            </a:r>
            <a:r>
              <a:rPr lang="en-US" sz="2000" dirty="0">
                <a:solidFill>
                  <a:srgbClr val="595959"/>
                </a:solidFill>
                <a:latin typeface="Lato"/>
                <a:ea typeface="Lato"/>
                <a:cs typeface="Lato"/>
                <a:sym typeface="Lato"/>
              </a:rPr>
              <a:t>: Opens a new tab</a:t>
            </a:r>
            <a:endParaRPr sz="2000" dirty="0">
              <a:solidFill>
                <a:srgbClr val="595959"/>
              </a:solidFill>
              <a:latin typeface="Lato"/>
              <a:ea typeface="Lato"/>
              <a:cs typeface="Lato"/>
              <a:sym typeface="Lato"/>
            </a:endParaRPr>
          </a:p>
          <a:p>
            <a:pPr marL="457200" lvl="0" indent="-355600" algn="l" rtl="0">
              <a:lnSpc>
                <a:spcPct val="115000"/>
              </a:lnSpc>
              <a:spcBef>
                <a:spcPts val="0"/>
              </a:spcBef>
              <a:spcAft>
                <a:spcPts val="0"/>
              </a:spcAft>
              <a:buClr>
                <a:srgbClr val="595959"/>
              </a:buClr>
              <a:buSzPts val="2000"/>
              <a:buFont typeface="Lato"/>
              <a:buChar char="●"/>
            </a:pPr>
            <a:r>
              <a:rPr lang="en-US" sz="2000" dirty="0" err="1">
                <a:solidFill>
                  <a:srgbClr val="595959"/>
                </a:solidFill>
                <a:latin typeface="Lato"/>
                <a:ea typeface="Lato"/>
                <a:cs typeface="Lato"/>
                <a:sym typeface="Lato"/>
              </a:rPr>
              <a:t>Ctrl+Tab</a:t>
            </a:r>
            <a:r>
              <a:rPr lang="en-US" sz="2000" dirty="0">
                <a:solidFill>
                  <a:srgbClr val="595959"/>
                </a:solidFill>
                <a:latin typeface="Lato"/>
                <a:ea typeface="Lato"/>
                <a:cs typeface="Lato"/>
                <a:sym typeface="Lato"/>
              </a:rPr>
              <a:t>: Moves forward through open tabs</a:t>
            </a:r>
            <a:endParaRPr sz="2000" dirty="0">
              <a:solidFill>
                <a:srgbClr val="595959"/>
              </a:solidFill>
              <a:latin typeface="Lato"/>
              <a:ea typeface="Lato"/>
              <a:cs typeface="Lato"/>
              <a:sym typeface="Lato"/>
            </a:endParaRPr>
          </a:p>
          <a:p>
            <a:pPr marL="457200" lvl="0" indent="-355600" algn="l" rtl="0">
              <a:lnSpc>
                <a:spcPct val="115000"/>
              </a:lnSpc>
              <a:spcBef>
                <a:spcPts val="0"/>
              </a:spcBef>
              <a:spcAft>
                <a:spcPts val="0"/>
              </a:spcAft>
              <a:buClr>
                <a:srgbClr val="595959"/>
              </a:buClr>
              <a:buSzPts val="2000"/>
              <a:buFont typeface="Lato"/>
              <a:buChar char="●"/>
            </a:pPr>
            <a:r>
              <a:rPr lang="en-US" sz="2000" dirty="0" err="1">
                <a:solidFill>
                  <a:srgbClr val="595959"/>
                </a:solidFill>
                <a:latin typeface="Lato"/>
                <a:ea typeface="Lato"/>
                <a:cs typeface="Lato"/>
                <a:sym typeface="Lato"/>
              </a:rPr>
              <a:t>Ctrl+Shift+Tab</a:t>
            </a:r>
            <a:r>
              <a:rPr lang="en-US" sz="2000" dirty="0">
                <a:solidFill>
                  <a:srgbClr val="595959"/>
                </a:solidFill>
                <a:latin typeface="Lato"/>
                <a:ea typeface="Lato"/>
                <a:cs typeface="Lato"/>
                <a:sym typeface="Lato"/>
              </a:rPr>
              <a:t>: Moves backward through open tabs</a:t>
            </a:r>
            <a:endParaRPr sz="2000" dirty="0">
              <a:solidFill>
                <a:srgbClr val="595959"/>
              </a:solidFill>
              <a:latin typeface="Lato"/>
              <a:ea typeface="Lato"/>
              <a:cs typeface="Lato"/>
              <a:sym typeface="Lato"/>
            </a:endParaRPr>
          </a:p>
          <a:p>
            <a:pPr marL="457200" lvl="0" indent="-355600" algn="l" rtl="0">
              <a:lnSpc>
                <a:spcPct val="115000"/>
              </a:lnSpc>
              <a:spcBef>
                <a:spcPts val="0"/>
              </a:spcBef>
              <a:spcAft>
                <a:spcPts val="0"/>
              </a:spcAft>
              <a:buClr>
                <a:srgbClr val="595959"/>
              </a:buClr>
              <a:buSzPts val="2000"/>
              <a:buFont typeface="Lato"/>
              <a:buChar char="●"/>
            </a:pPr>
            <a:r>
              <a:rPr lang="en-US" sz="2000" dirty="0" err="1">
                <a:solidFill>
                  <a:srgbClr val="595959"/>
                </a:solidFill>
                <a:latin typeface="Lato"/>
                <a:ea typeface="Lato"/>
                <a:cs typeface="Lato"/>
                <a:sym typeface="Lato"/>
              </a:rPr>
              <a:t>Ctrl+L</a:t>
            </a:r>
            <a:r>
              <a:rPr lang="en-US" sz="2000" dirty="0">
                <a:solidFill>
                  <a:srgbClr val="595959"/>
                </a:solidFill>
                <a:latin typeface="Lato"/>
                <a:ea typeface="Lato"/>
                <a:cs typeface="Lato"/>
                <a:sym typeface="Lato"/>
              </a:rPr>
              <a:t>: Moves the user to the Address Bar</a:t>
            </a:r>
            <a:endParaRPr sz="2000" dirty="0">
              <a:solidFill>
                <a:srgbClr val="595959"/>
              </a:solidFill>
              <a:latin typeface="Lato"/>
              <a:ea typeface="Lato"/>
              <a:cs typeface="Lato"/>
              <a:sym typeface="Lato"/>
            </a:endParaRPr>
          </a:p>
          <a:p>
            <a:pPr marL="457200" lvl="0" indent="-355600" algn="l" rtl="0">
              <a:lnSpc>
                <a:spcPct val="115000"/>
              </a:lnSpc>
              <a:spcBef>
                <a:spcPts val="0"/>
              </a:spcBef>
              <a:spcAft>
                <a:spcPts val="0"/>
              </a:spcAft>
              <a:buClr>
                <a:srgbClr val="595959"/>
              </a:buClr>
              <a:buSzPts val="2000"/>
              <a:buFont typeface="Lato"/>
              <a:buChar char="●"/>
            </a:pPr>
            <a:r>
              <a:rPr lang="en-US" sz="2000" dirty="0" err="1">
                <a:solidFill>
                  <a:srgbClr val="595959"/>
                </a:solidFill>
                <a:latin typeface="Lato"/>
                <a:ea typeface="Lato"/>
                <a:cs typeface="Lato"/>
                <a:sym typeface="Lato"/>
              </a:rPr>
              <a:t>Ctrl+W</a:t>
            </a:r>
            <a:r>
              <a:rPr lang="en-US" sz="2000" dirty="0">
                <a:solidFill>
                  <a:srgbClr val="595959"/>
                </a:solidFill>
                <a:latin typeface="Lato"/>
                <a:ea typeface="Lato"/>
                <a:cs typeface="Lato"/>
                <a:sym typeface="Lato"/>
              </a:rPr>
              <a:t>: Closes the current open tab</a:t>
            </a:r>
            <a:endParaRPr sz="2000" dirty="0">
              <a:solidFill>
                <a:srgbClr val="595959"/>
              </a:solidFill>
              <a:latin typeface="Lato"/>
              <a:ea typeface="Lato"/>
              <a:cs typeface="Lato"/>
              <a:sym typeface="Lato"/>
            </a:endParaRPr>
          </a:p>
          <a:p>
            <a:pPr marL="457200" lvl="0" indent="-355600" algn="l" rtl="0">
              <a:lnSpc>
                <a:spcPct val="115000"/>
              </a:lnSpc>
              <a:spcBef>
                <a:spcPts val="0"/>
              </a:spcBef>
              <a:spcAft>
                <a:spcPts val="0"/>
              </a:spcAft>
              <a:buClr>
                <a:srgbClr val="595959"/>
              </a:buClr>
              <a:buSzPts val="2000"/>
              <a:buFont typeface="Lato"/>
              <a:buChar char="●"/>
            </a:pPr>
            <a:r>
              <a:rPr lang="en-US" sz="2000" dirty="0" err="1">
                <a:solidFill>
                  <a:srgbClr val="595959"/>
                </a:solidFill>
                <a:latin typeface="Lato"/>
                <a:ea typeface="Lato"/>
                <a:cs typeface="Lato"/>
                <a:sym typeface="Lato"/>
              </a:rPr>
              <a:t>ChromeVox+A</a:t>
            </a:r>
            <a:r>
              <a:rPr lang="en-US" sz="2000" dirty="0">
                <a:solidFill>
                  <a:srgbClr val="595959"/>
                </a:solidFill>
                <a:latin typeface="Lato"/>
                <a:ea typeface="Lato"/>
                <a:cs typeface="Lato"/>
                <a:sym typeface="Lato"/>
              </a:rPr>
              <a:t>, then W will read the title of the current tab</a:t>
            </a:r>
            <a:endParaRPr sz="2000" dirty="0">
              <a:solidFill>
                <a:srgbClr val="595959"/>
              </a:solidFill>
              <a:latin typeface="Lato"/>
              <a:ea typeface="Lato"/>
              <a:cs typeface="Lato"/>
              <a:sym typeface="Lato"/>
            </a:endParaRPr>
          </a:p>
          <a:p>
            <a:pPr marL="457200" lvl="0" indent="-355600" algn="l" rtl="0">
              <a:lnSpc>
                <a:spcPct val="115000"/>
              </a:lnSpc>
              <a:spcBef>
                <a:spcPts val="0"/>
              </a:spcBef>
              <a:spcAft>
                <a:spcPts val="0"/>
              </a:spcAft>
              <a:buClr>
                <a:srgbClr val="595959"/>
              </a:buClr>
              <a:buSzPts val="2000"/>
              <a:buFont typeface="Lato"/>
              <a:buChar char="●"/>
            </a:pPr>
            <a:r>
              <a:rPr lang="en-US" sz="2000" dirty="0" err="1">
                <a:solidFill>
                  <a:srgbClr val="595959"/>
                </a:solidFill>
                <a:latin typeface="Lato"/>
                <a:ea typeface="Lato"/>
                <a:cs typeface="Lato"/>
                <a:sym typeface="Lato"/>
              </a:rPr>
              <a:t>ChromeVox+A</a:t>
            </a:r>
            <a:r>
              <a:rPr lang="en-US" sz="2000" dirty="0">
                <a:solidFill>
                  <a:srgbClr val="595959"/>
                </a:solidFill>
                <a:latin typeface="Lato"/>
                <a:ea typeface="Lato"/>
                <a:cs typeface="Lato"/>
                <a:sym typeface="Lato"/>
              </a:rPr>
              <a:t>, then U will read the URL of the current tab</a:t>
            </a:r>
            <a:endParaRPr sz="2500" dirty="0"/>
          </a:p>
        </p:txBody>
      </p:sp>
      <p:sp>
        <p:nvSpPr>
          <p:cNvPr id="112" name="Google Shape;112;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1976</Words>
  <Application>Microsoft Office PowerPoint</Application>
  <PresentationFormat>On-screen Show (16:9)</PresentationFormat>
  <Paragraphs>229</Paragraphs>
  <Slides>25</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Calibri</vt:lpstr>
      <vt:lpstr>Lato</vt:lpstr>
      <vt:lpstr>Calibri Light</vt:lpstr>
      <vt:lpstr>Arial</vt:lpstr>
      <vt:lpstr>Noto Sans Symbols</vt:lpstr>
      <vt:lpstr>Raleway</vt:lpstr>
      <vt:lpstr>Courier New</vt:lpstr>
      <vt:lpstr>Office Theme</vt:lpstr>
      <vt:lpstr>Accessibility in the Chromebook 2022  Bruce McClanahan, Assistive Technology Specialist Washington State School for the Blind</vt:lpstr>
      <vt:lpstr>Learning Objectives</vt:lpstr>
      <vt:lpstr>Getting Started</vt:lpstr>
      <vt:lpstr>Keyboarding Programs for Special Needs</vt:lpstr>
      <vt:lpstr>Typing Club</vt:lpstr>
      <vt:lpstr>Using Typing Club with Low Vision Students</vt:lpstr>
      <vt:lpstr>Low Vision Access</vt:lpstr>
      <vt:lpstr>Video Magnifiers</vt:lpstr>
      <vt:lpstr>Chromebook Keyboard Navigation: Part 1</vt:lpstr>
      <vt:lpstr>Chromebook Keyboard Navigation: Part 2</vt:lpstr>
      <vt:lpstr>Google Drive</vt:lpstr>
      <vt:lpstr>Google Docs Writing Activity 1</vt:lpstr>
      <vt:lpstr>Google Docs Writing Activity 2</vt:lpstr>
      <vt:lpstr>Define &amp; Explore</vt:lpstr>
      <vt:lpstr>Using a Braille Display with a Chromebook</vt:lpstr>
      <vt:lpstr>Best Braille Display for ChromeVox</vt:lpstr>
      <vt:lpstr>Braille Legacy Commands</vt:lpstr>
      <vt:lpstr>Navigating the Web Activity 1</vt:lpstr>
      <vt:lpstr>Navigating the Web Activity 2</vt:lpstr>
      <vt:lpstr>GMail</vt:lpstr>
      <vt:lpstr>Google Calendar</vt:lpstr>
      <vt:lpstr>Switch Access</vt:lpstr>
      <vt:lpstr>Voice Typing &amp; ChromeVox</vt:lpstr>
      <vt:lpstr>Beginning Voice Typing Editing Commands</vt:lpstr>
      <vt:lpstr>Microsoft School Districts that Happen to Use Chromebooks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Braille, Low Vision, and Speech Access in the Chromebook  Bruce McClanahan, Assistive Technology Specialist Washington State School for the Blind</dc:title>
  <dc:creator>Bruce McClanahan</dc:creator>
  <cp:keywords>ChromeVox Accessibility</cp:keywords>
  <cp:lastModifiedBy>Bruce McClanahan</cp:lastModifiedBy>
  <cp:revision>29</cp:revision>
  <cp:lastPrinted>2022-07-06T01:46:59Z</cp:lastPrinted>
  <dcterms:created xsi:type="dcterms:W3CDTF">2021-02-20T19:25:46Z</dcterms:created>
  <dcterms:modified xsi:type="dcterms:W3CDTF">2023-04-12T21:59:38Z</dcterms:modified>
</cp:coreProperties>
</file>